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349" r:id="rId2"/>
    <p:sldId id="350" r:id="rId3"/>
    <p:sldId id="324" r:id="rId4"/>
    <p:sldId id="377" r:id="rId5"/>
    <p:sldId id="378" r:id="rId6"/>
    <p:sldId id="379" r:id="rId7"/>
    <p:sldId id="283" r:id="rId8"/>
    <p:sldId id="284" r:id="rId9"/>
    <p:sldId id="351" r:id="rId10"/>
    <p:sldId id="366" r:id="rId11"/>
    <p:sldId id="315" r:id="rId12"/>
    <p:sldId id="258" r:id="rId13"/>
    <p:sldId id="259" r:id="rId14"/>
    <p:sldId id="296" r:id="rId15"/>
    <p:sldId id="321" r:id="rId16"/>
    <p:sldId id="317" r:id="rId17"/>
    <p:sldId id="297" r:id="rId18"/>
    <p:sldId id="298" r:id="rId19"/>
    <p:sldId id="308" r:id="rId20"/>
    <p:sldId id="299" r:id="rId21"/>
    <p:sldId id="318" r:id="rId22"/>
    <p:sldId id="300" r:id="rId23"/>
    <p:sldId id="301" r:id="rId24"/>
    <p:sldId id="367" r:id="rId25"/>
    <p:sldId id="319" r:id="rId26"/>
    <p:sldId id="313" r:id="rId27"/>
    <p:sldId id="312" r:id="rId28"/>
    <p:sldId id="303" r:id="rId29"/>
    <p:sldId id="302" r:id="rId30"/>
    <p:sldId id="304" r:id="rId31"/>
    <p:sldId id="305" r:id="rId32"/>
    <p:sldId id="320" r:id="rId33"/>
    <p:sldId id="306" r:id="rId34"/>
    <p:sldId id="307" r:id="rId35"/>
    <p:sldId id="278" r:id="rId36"/>
    <p:sldId id="322" r:id="rId37"/>
    <p:sldId id="279" r:id="rId38"/>
    <p:sldId id="323" r:id="rId39"/>
    <p:sldId id="314" r:id="rId40"/>
    <p:sldId id="309" r:id="rId41"/>
    <p:sldId id="310" r:id="rId42"/>
    <p:sldId id="311" r:id="rId43"/>
    <p:sldId id="293" r:id="rId44"/>
    <p:sldId id="294" r:id="rId45"/>
  </p:sldIdLst>
  <p:sldSz cx="9144000" cy="6858000" type="screen4x3"/>
  <p:notesSz cx="6858000" cy="9144000"/>
  <p:defaultTextStyle>
    <a:defPPr>
      <a:defRPr lang="sv-S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33"/>
    <a:srgbClr val="0033CC"/>
    <a:srgbClr val="008000"/>
    <a:srgbClr val="FF5050"/>
    <a:srgbClr val="003300"/>
    <a:srgbClr val="9999FF"/>
    <a:srgbClr val="D0001D"/>
    <a:srgbClr val="DC00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558"/>
  </p:normalViewPr>
  <p:slideViewPr>
    <p:cSldViewPr>
      <p:cViewPr varScale="1">
        <p:scale>
          <a:sx n="118" d="100"/>
          <a:sy n="118" d="100"/>
        </p:scale>
        <p:origin x="1738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134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f Hallberg" userId="2394c6b5-89de-437d-ad9e-7cfa3a007786" providerId="ADAL" clId="{E2EEB3A8-DF26-6F47-B8EB-12E24A768420}"/>
    <pc:docChg chg="custSel addSld delSld modSld">
      <pc:chgData name="Josef Hallberg" userId="2394c6b5-89de-437d-ad9e-7cfa3a007786" providerId="ADAL" clId="{E2EEB3A8-DF26-6F47-B8EB-12E24A768420}" dt="2020-09-02T12:38:53.133" v="729" actId="1076"/>
      <pc:docMkLst>
        <pc:docMk/>
      </pc:docMkLst>
      <pc:sldChg chg="add">
        <pc:chgData name="Josef Hallberg" userId="2394c6b5-89de-437d-ad9e-7cfa3a007786" providerId="ADAL" clId="{E2EEB3A8-DF26-6F47-B8EB-12E24A768420}" dt="2020-09-02T09:36:38.456" v="49"/>
        <pc:sldMkLst>
          <pc:docMk/>
          <pc:sldMk cId="277046619" sldId="283"/>
        </pc:sldMkLst>
      </pc:sldChg>
      <pc:sldChg chg="add">
        <pc:chgData name="Josef Hallberg" userId="2394c6b5-89de-437d-ad9e-7cfa3a007786" providerId="ADAL" clId="{E2EEB3A8-DF26-6F47-B8EB-12E24A768420}" dt="2020-09-02T09:36:38.456" v="49"/>
        <pc:sldMkLst>
          <pc:docMk/>
          <pc:sldMk cId="3715239169" sldId="284"/>
        </pc:sldMkLst>
      </pc:sldChg>
      <pc:sldChg chg="del">
        <pc:chgData name="Josef Hallberg" userId="2394c6b5-89de-437d-ad9e-7cfa3a007786" providerId="ADAL" clId="{E2EEB3A8-DF26-6F47-B8EB-12E24A768420}" dt="2020-09-02T09:43:34.852" v="479" actId="2696"/>
        <pc:sldMkLst>
          <pc:docMk/>
          <pc:sldMk cId="2384177331" sldId="287"/>
        </pc:sldMkLst>
      </pc:sldChg>
      <pc:sldChg chg="del">
        <pc:chgData name="Josef Hallberg" userId="2394c6b5-89de-437d-ad9e-7cfa3a007786" providerId="ADAL" clId="{E2EEB3A8-DF26-6F47-B8EB-12E24A768420}" dt="2020-09-02T09:43:34.967" v="480" actId="2696"/>
        <pc:sldMkLst>
          <pc:docMk/>
          <pc:sldMk cId="2191677379" sldId="288"/>
        </pc:sldMkLst>
      </pc:sldChg>
      <pc:sldChg chg="del">
        <pc:chgData name="Josef Hallberg" userId="2394c6b5-89de-437d-ad9e-7cfa3a007786" providerId="ADAL" clId="{E2EEB3A8-DF26-6F47-B8EB-12E24A768420}" dt="2020-09-02T09:43:36.834" v="481" actId="2696"/>
        <pc:sldMkLst>
          <pc:docMk/>
          <pc:sldMk cId="2129002105" sldId="290"/>
        </pc:sldMkLst>
      </pc:sldChg>
      <pc:sldChg chg="modSp">
        <pc:chgData name="Josef Hallberg" userId="2394c6b5-89de-437d-ad9e-7cfa3a007786" providerId="ADAL" clId="{E2EEB3A8-DF26-6F47-B8EB-12E24A768420}" dt="2020-09-02T09:50:56.556" v="519" actId="20577"/>
        <pc:sldMkLst>
          <pc:docMk/>
          <pc:sldMk cId="0" sldId="315"/>
        </pc:sldMkLst>
        <pc:spChg chg="mod">
          <ac:chgData name="Josef Hallberg" userId="2394c6b5-89de-437d-ad9e-7cfa3a007786" providerId="ADAL" clId="{E2EEB3A8-DF26-6F47-B8EB-12E24A768420}" dt="2020-09-02T09:50:56.556" v="519" actId="20577"/>
          <ac:spMkLst>
            <pc:docMk/>
            <pc:sldMk cId="0" sldId="315"/>
            <ac:spMk id="3" creationId="{00000000-0000-0000-0000-000000000000}"/>
          </ac:spMkLst>
        </pc:spChg>
        <pc:picChg chg="mod">
          <ac:chgData name="Josef Hallberg" userId="2394c6b5-89de-437d-ad9e-7cfa3a007786" providerId="ADAL" clId="{E2EEB3A8-DF26-6F47-B8EB-12E24A768420}" dt="2020-09-02T09:45:35.658" v="484" actId="14100"/>
          <ac:picMkLst>
            <pc:docMk/>
            <pc:sldMk cId="0" sldId="315"/>
            <ac:picMk id="28676" creationId="{00000000-0000-0000-0000-000000000000}"/>
          </ac:picMkLst>
        </pc:picChg>
      </pc:sldChg>
      <pc:sldChg chg="modSp">
        <pc:chgData name="Josef Hallberg" userId="2394c6b5-89de-437d-ad9e-7cfa3a007786" providerId="ADAL" clId="{E2EEB3A8-DF26-6F47-B8EB-12E24A768420}" dt="2020-09-02T12:38:53.133" v="729" actId="1076"/>
        <pc:sldMkLst>
          <pc:docMk/>
          <pc:sldMk cId="0" sldId="350"/>
        </pc:sldMkLst>
        <pc:spChg chg="mod">
          <ac:chgData name="Josef Hallberg" userId="2394c6b5-89de-437d-ad9e-7cfa3a007786" providerId="ADAL" clId="{E2EEB3A8-DF26-6F47-B8EB-12E24A768420}" dt="2020-09-02T12:38:53.133" v="729" actId="1076"/>
          <ac:spMkLst>
            <pc:docMk/>
            <pc:sldMk cId="0" sldId="350"/>
            <ac:spMk id="17410" creationId="{00000000-0000-0000-0000-000000000000}"/>
          </ac:spMkLst>
        </pc:spChg>
      </pc:sldChg>
      <pc:sldChg chg="del">
        <pc:chgData name="Josef Hallberg" userId="2394c6b5-89de-437d-ad9e-7cfa3a007786" providerId="ADAL" clId="{E2EEB3A8-DF26-6F47-B8EB-12E24A768420}" dt="2020-09-02T09:43:39.743" v="483" actId="2696"/>
        <pc:sldMkLst>
          <pc:docMk/>
          <pc:sldMk cId="30853052" sldId="365"/>
        </pc:sldMkLst>
      </pc:sldChg>
      <pc:sldChg chg="addSp delSp modSp delAnim">
        <pc:chgData name="Josef Hallberg" userId="2394c6b5-89de-437d-ad9e-7cfa3a007786" providerId="ADAL" clId="{E2EEB3A8-DF26-6F47-B8EB-12E24A768420}" dt="2020-09-02T09:47:46.223" v="490" actId="14100"/>
        <pc:sldMkLst>
          <pc:docMk/>
          <pc:sldMk cId="198397787" sldId="367"/>
        </pc:sldMkLst>
        <pc:picChg chg="add mod">
          <ac:chgData name="Josef Hallberg" userId="2394c6b5-89de-437d-ad9e-7cfa3a007786" providerId="ADAL" clId="{E2EEB3A8-DF26-6F47-B8EB-12E24A768420}" dt="2020-09-02T09:47:46.223" v="490" actId="14100"/>
          <ac:picMkLst>
            <pc:docMk/>
            <pc:sldMk cId="198397787" sldId="367"/>
            <ac:picMk id="6" creationId="{899C7409-7A5E-7C46-9F4B-28BDEAD67088}"/>
          </ac:picMkLst>
        </pc:picChg>
        <pc:picChg chg="del">
          <ac:chgData name="Josef Hallberg" userId="2394c6b5-89de-437d-ad9e-7cfa3a007786" providerId="ADAL" clId="{E2EEB3A8-DF26-6F47-B8EB-12E24A768420}" dt="2020-09-02T09:46:52.146" v="485" actId="478"/>
          <ac:picMkLst>
            <pc:docMk/>
            <pc:sldMk cId="198397787" sldId="367"/>
            <ac:picMk id="7" creationId="{00000000-0000-0000-0000-000000000000}"/>
          </ac:picMkLst>
        </pc:picChg>
      </pc:sldChg>
      <pc:sldChg chg="del">
        <pc:chgData name="Josef Hallberg" userId="2394c6b5-89de-437d-ad9e-7cfa3a007786" providerId="ADAL" clId="{E2EEB3A8-DF26-6F47-B8EB-12E24A768420}" dt="2020-09-02T09:43:37.593" v="482" actId="2696"/>
        <pc:sldMkLst>
          <pc:docMk/>
          <pc:sldMk cId="322431425" sldId="376"/>
        </pc:sldMkLst>
      </pc:sldChg>
      <pc:sldChg chg="addSp delSp modSp add mod modClrScheme chgLayout">
        <pc:chgData name="Josef Hallberg" userId="2394c6b5-89de-437d-ad9e-7cfa3a007786" providerId="ADAL" clId="{E2EEB3A8-DF26-6F47-B8EB-12E24A768420}" dt="2020-09-02T09:36:06.785" v="48" actId="20577"/>
        <pc:sldMkLst>
          <pc:docMk/>
          <pc:sldMk cId="4050304763" sldId="377"/>
        </pc:sldMkLst>
        <pc:spChg chg="del mod ord">
          <ac:chgData name="Josef Hallberg" userId="2394c6b5-89de-437d-ad9e-7cfa3a007786" providerId="ADAL" clId="{E2EEB3A8-DF26-6F47-B8EB-12E24A768420}" dt="2020-09-02T09:35:56.280" v="1" actId="700"/>
          <ac:spMkLst>
            <pc:docMk/>
            <pc:sldMk cId="4050304763" sldId="377"/>
            <ac:spMk id="2" creationId="{714514CF-0955-7E4D-BB8F-A0BAA3DC460D}"/>
          </ac:spMkLst>
        </pc:spChg>
        <pc:spChg chg="mod ord">
          <ac:chgData name="Josef Hallberg" userId="2394c6b5-89de-437d-ad9e-7cfa3a007786" providerId="ADAL" clId="{E2EEB3A8-DF26-6F47-B8EB-12E24A768420}" dt="2020-09-02T09:35:56.280" v="1" actId="700"/>
          <ac:spMkLst>
            <pc:docMk/>
            <pc:sldMk cId="4050304763" sldId="377"/>
            <ac:spMk id="3" creationId="{54E18501-9B78-D04F-B807-89517F70407F}"/>
          </ac:spMkLst>
        </pc:spChg>
        <pc:spChg chg="add mod ord">
          <ac:chgData name="Josef Hallberg" userId="2394c6b5-89de-437d-ad9e-7cfa3a007786" providerId="ADAL" clId="{E2EEB3A8-DF26-6F47-B8EB-12E24A768420}" dt="2020-09-02T09:36:06.785" v="48" actId="20577"/>
          <ac:spMkLst>
            <pc:docMk/>
            <pc:sldMk cId="4050304763" sldId="377"/>
            <ac:spMk id="4" creationId="{311F6A53-7389-0848-BE0A-999A0AE95FDB}"/>
          </ac:spMkLst>
        </pc:spChg>
        <pc:spChg chg="add mod ord">
          <ac:chgData name="Josef Hallberg" userId="2394c6b5-89de-437d-ad9e-7cfa3a007786" providerId="ADAL" clId="{E2EEB3A8-DF26-6F47-B8EB-12E24A768420}" dt="2020-09-02T09:35:56.280" v="1" actId="700"/>
          <ac:spMkLst>
            <pc:docMk/>
            <pc:sldMk cId="4050304763" sldId="377"/>
            <ac:spMk id="5" creationId="{D1BF8754-822C-1349-86D8-96833116853B}"/>
          </ac:spMkLst>
        </pc:spChg>
      </pc:sldChg>
      <pc:sldChg chg="add">
        <pc:chgData name="Josef Hallberg" userId="2394c6b5-89de-437d-ad9e-7cfa3a007786" providerId="ADAL" clId="{E2EEB3A8-DF26-6F47-B8EB-12E24A768420}" dt="2020-09-02T09:36:38.456" v="49"/>
        <pc:sldMkLst>
          <pc:docMk/>
          <pc:sldMk cId="2503518239" sldId="378"/>
        </pc:sldMkLst>
      </pc:sldChg>
      <pc:sldChg chg="addSp modSp add mod modClrScheme chgLayout">
        <pc:chgData name="Josef Hallberg" userId="2394c6b5-89de-437d-ad9e-7cfa3a007786" providerId="ADAL" clId="{E2EEB3A8-DF26-6F47-B8EB-12E24A768420}" dt="2020-09-02T09:42:38.335" v="478" actId="20577"/>
        <pc:sldMkLst>
          <pc:docMk/>
          <pc:sldMk cId="503808489" sldId="379"/>
        </pc:sldMkLst>
        <pc:spChg chg="mod ord">
          <ac:chgData name="Josef Hallberg" userId="2394c6b5-89de-437d-ad9e-7cfa3a007786" providerId="ADAL" clId="{E2EEB3A8-DF26-6F47-B8EB-12E24A768420}" dt="2020-09-02T09:37:40.087" v="51" actId="700"/>
          <ac:spMkLst>
            <pc:docMk/>
            <pc:sldMk cId="503808489" sldId="379"/>
            <ac:spMk id="2" creationId="{3B12568C-60DC-444F-93CA-E0C9E12D8265}"/>
          </ac:spMkLst>
        </pc:spChg>
        <pc:spChg chg="add mod ord">
          <ac:chgData name="Josef Hallberg" userId="2394c6b5-89de-437d-ad9e-7cfa3a007786" providerId="ADAL" clId="{E2EEB3A8-DF26-6F47-B8EB-12E24A768420}" dt="2020-09-02T09:37:46.188" v="72" actId="20577"/>
          <ac:spMkLst>
            <pc:docMk/>
            <pc:sldMk cId="503808489" sldId="379"/>
            <ac:spMk id="3" creationId="{109835ED-11FB-3D48-874D-CB5396F0595E}"/>
          </ac:spMkLst>
        </pc:spChg>
        <pc:spChg chg="add mod ord">
          <ac:chgData name="Josef Hallberg" userId="2394c6b5-89de-437d-ad9e-7cfa3a007786" providerId="ADAL" clId="{E2EEB3A8-DF26-6F47-B8EB-12E24A768420}" dt="2020-09-02T09:42:38.335" v="478" actId="20577"/>
          <ac:spMkLst>
            <pc:docMk/>
            <pc:sldMk cId="503808489" sldId="379"/>
            <ac:spMk id="4" creationId="{6D2D9734-1A18-014B-9FA4-CB00D6BB87A1}"/>
          </ac:spMkLst>
        </pc:spChg>
      </pc:sldChg>
    </pc:docChg>
  </pc:docChgLst>
  <pc:docChgLst>
    <pc:chgData name="Josef Hallberg" userId="2394c6b5-89de-437d-ad9e-7cfa3a007786" providerId="ADAL" clId="{90F33DD2-6FEF-421F-9466-8197F2B47FFA}"/>
    <pc:docChg chg="modSld">
      <pc:chgData name="Josef Hallberg" userId="2394c6b5-89de-437d-ad9e-7cfa3a007786" providerId="ADAL" clId="{90F33DD2-6FEF-421F-9466-8197F2B47FFA}" dt="2021-09-01T10:05:58.802" v="0" actId="20577"/>
      <pc:docMkLst>
        <pc:docMk/>
      </pc:docMkLst>
      <pc:sldChg chg="modSp mod">
        <pc:chgData name="Josef Hallberg" userId="2394c6b5-89de-437d-ad9e-7cfa3a007786" providerId="ADAL" clId="{90F33DD2-6FEF-421F-9466-8197F2B47FFA}" dt="2021-09-01T10:05:58.802" v="0" actId="20577"/>
        <pc:sldMkLst>
          <pc:docMk/>
          <pc:sldMk cId="0" sldId="350"/>
        </pc:sldMkLst>
        <pc:spChg chg="mod">
          <ac:chgData name="Josef Hallberg" userId="2394c6b5-89de-437d-ad9e-7cfa3a007786" providerId="ADAL" clId="{90F33DD2-6FEF-421F-9466-8197F2B47FFA}" dt="2021-09-01T10:05:58.802" v="0" actId="20577"/>
          <ac:spMkLst>
            <pc:docMk/>
            <pc:sldMk cId="0" sldId="350"/>
            <ac:spMk id="17410" creationId="{00000000-0000-0000-0000-000000000000}"/>
          </ac:spMkLst>
        </pc:spChg>
      </pc:sldChg>
    </pc:docChg>
  </pc:docChgLst>
  <pc:docChgLst>
    <pc:chgData name="Josef Hallberg" userId="2394c6b5-89de-437d-ad9e-7cfa3a007786" providerId="ADAL" clId="{817BCD8B-486B-CB44-8848-6F97BA10D780}"/>
    <pc:docChg chg="custSel addSld delSld modSld sldOrd">
      <pc:chgData name="Josef Hallberg" userId="2394c6b5-89de-437d-ad9e-7cfa3a007786" providerId="ADAL" clId="{817BCD8B-486B-CB44-8848-6F97BA10D780}" dt="2019-09-03T14:23:05.783" v="18" actId="2696"/>
      <pc:docMkLst>
        <pc:docMk/>
      </pc:docMkLst>
      <pc:sldChg chg="add">
        <pc:chgData name="Josef Hallberg" userId="2394c6b5-89de-437d-ad9e-7cfa3a007786" providerId="ADAL" clId="{817BCD8B-486B-CB44-8848-6F97BA10D780}" dt="2019-09-03T14:22:55.859" v="7"/>
        <pc:sldMkLst>
          <pc:docMk/>
          <pc:sldMk cId="2384177331" sldId="287"/>
        </pc:sldMkLst>
      </pc:sldChg>
      <pc:sldChg chg="add del ord">
        <pc:chgData name="Josef Hallberg" userId="2394c6b5-89de-437d-ad9e-7cfa3a007786" providerId="ADAL" clId="{817BCD8B-486B-CB44-8848-6F97BA10D780}" dt="2019-09-03T14:22:50.649" v="3" actId="2696"/>
        <pc:sldMkLst>
          <pc:docMk/>
          <pc:sldMk cId="2901907009" sldId="287"/>
        </pc:sldMkLst>
      </pc:sldChg>
      <pc:sldChg chg="add del ord">
        <pc:chgData name="Josef Hallberg" userId="2394c6b5-89de-437d-ad9e-7cfa3a007786" providerId="ADAL" clId="{817BCD8B-486B-CB44-8848-6F97BA10D780}" dt="2019-09-03T14:22:50.663" v="4" actId="2696"/>
        <pc:sldMkLst>
          <pc:docMk/>
          <pc:sldMk cId="672090254" sldId="288"/>
        </pc:sldMkLst>
      </pc:sldChg>
      <pc:sldChg chg="add">
        <pc:chgData name="Josef Hallberg" userId="2394c6b5-89de-437d-ad9e-7cfa3a007786" providerId="ADAL" clId="{817BCD8B-486B-CB44-8848-6F97BA10D780}" dt="2019-09-03T14:22:55.859" v="7"/>
        <pc:sldMkLst>
          <pc:docMk/>
          <pc:sldMk cId="2191677379" sldId="288"/>
        </pc:sldMkLst>
      </pc:sldChg>
      <pc:sldChg chg="add">
        <pc:chgData name="Josef Hallberg" userId="2394c6b5-89de-437d-ad9e-7cfa3a007786" providerId="ADAL" clId="{817BCD8B-486B-CB44-8848-6F97BA10D780}" dt="2019-09-03T14:22:55.859" v="7"/>
        <pc:sldMkLst>
          <pc:docMk/>
          <pc:sldMk cId="2129002105" sldId="290"/>
        </pc:sldMkLst>
      </pc:sldChg>
      <pc:sldChg chg="add del ord">
        <pc:chgData name="Josef Hallberg" userId="2394c6b5-89de-437d-ad9e-7cfa3a007786" providerId="ADAL" clId="{817BCD8B-486B-CB44-8848-6F97BA10D780}" dt="2019-09-03T14:22:50.675" v="5" actId="2696"/>
        <pc:sldMkLst>
          <pc:docMk/>
          <pc:sldMk cId="3070243109" sldId="290"/>
        </pc:sldMkLst>
      </pc:sldChg>
      <pc:sldChg chg="del">
        <pc:chgData name="Josef Hallberg" userId="2394c6b5-89de-437d-ad9e-7cfa3a007786" providerId="ADAL" clId="{817BCD8B-486B-CB44-8848-6F97BA10D780}" dt="2019-09-03T14:23:05.761" v="16" actId="2696"/>
        <pc:sldMkLst>
          <pc:docMk/>
          <pc:sldMk cId="3605345004" sldId="316"/>
        </pc:sldMkLst>
      </pc:sldChg>
      <pc:sldChg chg="del">
        <pc:chgData name="Josef Hallberg" userId="2394c6b5-89de-437d-ad9e-7cfa3a007786" providerId="ADAL" clId="{817BCD8B-486B-CB44-8848-6F97BA10D780}" dt="2019-09-03T14:22:01.707" v="0" actId="2696"/>
        <pc:sldMkLst>
          <pc:docMk/>
          <pc:sldMk cId="3786702106" sldId="337"/>
        </pc:sldMkLst>
      </pc:sldChg>
      <pc:sldChg chg="del">
        <pc:chgData name="Josef Hallberg" userId="2394c6b5-89de-437d-ad9e-7cfa3a007786" providerId="ADAL" clId="{817BCD8B-486B-CB44-8848-6F97BA10D780}" dt="2019-09-03T14:23:05.774" v="17" actId="2696"/>
        <pc:sldMkLst>
          <pc:docMk/>
          <pc:sldMk cId="2077036954" sldId="355"/>
        </pc:sldMkLst>
      </pc:sldChg>
      <pc:sldChg chg="del">
        <pc:chgData name="Josef Hallberg" userId="2394c6b5-89de-437d-ad9e-7cfa3a007786" providerId="ADAL" clId="{817BCD8B-486B-CB44-8848-6F97BA10D780}" dt="2019-09-03T14:23:05.783" v="18" actId="2696"/>
        <pc:sldMkLst>
          <pc:docMk/>
          <pc:sldMk cId="1413403893" sldId="356"/>
        </pc:sldMkLst>
      </pc:sldChg>
      <pc:sldChg chg="del">
        <pc:chgData name="Josef Hallberg" userId="2394c6b5-89de-437d-ad9e-7cfa3a007786" providerId="ADAL" clId="{817BCD8B-486B-CB44-8848-6F97BA10D780}" dt="2019-09-03T14:23:05.651" v="8" actId="2696"/>
        <pc:sldMkLst>
          <pc:docMk/>
          <pc:sldMk cId="643688388" sldId="368"/>
        </pc:sldMkLst>
      </pc:sldChg>
      <pc:sldChg chg="del">
        <pc:chgData name="Josef Hallberg" userId="2394c6b5-89de-437d-ad9e-7cfa3a007786" providerId="ADAL" clId="{817BCD8B-486B-CB44-8848-6F97BA10D780}" dt="2019-09-03T14:23:05.664" v="9" actId="2696"/>
        <pc:sldMkLst>
          <pc:docMk/>
          <pc:sldMk cId="1493838682" sldId="369"/>
        </pc:sldMkLst>
      </pc:sldChg>
      <pc:sldChg chg="del">
        <pc:chgData name="Josef Hallberg" userId="2394c6b5-89de-437d-ad9e-7cfa3a007786" providerId="ADAL" clId="{817BCD8B-486B-CB44-8848-6F97BA10D780}" dt="2019-09-03T14:23:05.679" v="10" actId="2696"/>
        <pc:sldMkLst>
          <pc:docMk/>
          <pc:sldMk cId="3705905928" sldId="370"/>
        </pc:sldMkLst>
      </pc:sldChg>
      <pc:sldChg chg="del">
        <pc:chgData name="Josef Hallberg" userId="2394c6b5-89de-437d-ad9e-7cfa3a007786" providerId="ADAL" clId="{817BCD8B-486B-CB44-8848-6F97BA10D780}" dt="2019-09-03T14:23:05.693" v="11" actId="2696"/>
        <pc:sldMkLst>
          <pc:docMk/>
          <pc:sldMk cId="2170602834" sldId="371"/>
        </pc:sldMkLst>
      </pc:sldChg>
      <pc:sldChg chg="del">
        <pc:chgData name="Josef Hallberg" userId="2394c6b5-89de-437d-ad9e-7cfa3a007786" providerId="ADAL" clId="{817BCD8B-486B-CB44-8848-6F97BA10D780}" dt="2019-09-03T14:23:05.713" v="12" actId="2696"/>
        <pc:sldMkLst>
          <pc:docMk/>
          <pc:sldMk cId="3408702850" sldId="372"/>
        </pc:sldMkLst>
      </pc:sldChg>
      <pc:sldChg chg="del">
        <pc:chgData name="Josef Hallberg" userId="2394c6b5-89de-437d-ad9e-7cfa3a007786" providerId="ADAL" clId="{817BCD8B-486B-CB44-8848-6F97BA10D780}" dt="2019-09-03T14:23:05.725" v="13" actId="2696"/>
        <pc:sldMkLst>
          <pc:docMk/>
          <pc:sldMk cId="1016467524" sldId="373"/>
        </pc:sldMkLst>
      </pc:sldChg>
      <pc:sldChg chg="del">
        <pc:chgData name="Josef Hallberg" userId="2394c6b5-89de-437d-ad9e-7cfa3a007786" providerId="ADAL" clId="{817BCD8B-486B-CB44-8848-6F97BA10D780}" dt="2019-09-03T14:23:05.735" v="14" actId="2696"/>
        <pc:sldMkLst>
          <pc:docMk/>
          <pc:sldMk cId="1221860888" sldId="374"/>
        </pc:sldMkLst>
      </pc:sldChg>
      <pc:sldChg chg="del">
        <pc:chgData name="Josef Hallberg" userId="2394c6b5-89de-437d-ad9e-7cfa3a007786" providerId="ADAL" clId="{817BCD8B-486B-CB44-8848-6F97BA10D780}" dt="2019-09-03T14:23:05.747" v="15" actId="2696"/>
        <pc:sldMkLst>
          <pc:docMk/>
          <pc:sldMk cId="4190520217" sldId="375"/>
        </pc:sldMkLst>
      </pc:sldChg>
      <pc:sldChg chg="add">
        <pc:chgData name="Josef Hallberg" userId="2394c6b5-89de-437d-ad9e-7cfa3a007786" providerId="ADAL" clId="{817BCD8B-486B-CB44-8848-6F97BA10D780}" dt="2019-09-03T14:22:55.859" v="7"/>
        <pc:sldMkLst>
          <pc:docMk/>
          <pc:sldMk cId="322431425" sldId="376"/>
        </pc:sldMkLst>
      </pc:sldChg>
      <pc:sldChg chg="add del ord">
        <pc:chgData name="Josef Hallberg" userId="2394c6b5-89de-437d-ad9e-7cfa3a007786" providerId="ADAL" clId="{817BCD8B-486B-CB44-8848-6F97BA10D780}" dt="2019-09-03T14:22:50.689" v="6" actId="2696"/>
        <pc:sldMkLst>
          <pc:docMk/>
          <pc:sldMk cId="4255656868" sldId="37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E52E6-9CF9-E34E-AA2E-F468AA603BC0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CBBD2-3032-414A-A978-616E2DC9D9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60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35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5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D38D649-24F8-EA48-B59A-EF33143EF429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lnSpc>
                <a:spcPct val="90000"/>
              </a:lnSpc>
            </a:pPr>
            <a:r>
              <a:rPr lang="en-US" altLang="x-none">
                <a:ea typeface="ＭＳ Ｐゴシック" charset="-128"/>
              </a:rPr>
              <a:t>In building architecture we talk about specific rooms…</a:t>
            </a:r>
          </a:p>
          <a:p>
            <a:pPr lvl="1">
              <a:lnSpc>
                <a:spcPct val="90000"/>
              </a:lnSpc>
            </a:pPr>
            <a:r>
              <a:rPr lang="en-US" altLang="x-none">
                <a:ea typeface="ＭＳ Ｐゴシック" charset="-128"/>
              </a:rPr>
              <a:t>…rather than the abstract concept </a:t>
            </a:r>
            <a:r>
              <a:rPr lang="ja-JP" altLang="en-US">
                <a:ea typeface="ＭＳ Ｐゴシック" charset="-128"/>
              </a:rPr>
              <a:t>“</a:t>
            </a:r>
            <a:r>
              <a:rPr lang="en-US" altLang="ja-JP">
                <a:ea typeface="ＭＳ Ｐゴシック" charset="-128"/>
              </a:rPr>
              <a:t>means for providing shelter</a:t>
            </a:r>
            <a:r>
              <a:rPr lang="ja-JP" altLang="en-US">
                <a:ea typeface="ＭＳ Ｐゴシック" charset="-128"/>
              </a:rPr>
              <a:t>”</a:t>
            </a:r>
            <a:endParaRPr lang="en-US" altLang="ja-JP">
              <a:ea typeface="ＭＳ Ｐゴシック" charset="-128"/>
            </a:endParaRPr>
          </a:p>
          <a:p>
            <a:endParaRPr lang="en-US" altLang="x-none">
              <a:ea typeface="ＭＳ Ｐゴシック" charset="-128"/>
            </a:endParaRP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04F1ABA8-ECE7-0F4E-ABEF-60BC9FD3300F}" type="slidenum">
              <a:rPr lang="en-US" altLang="x-none" sz="1200"/>
              <a:pPr eaLnBrk="1" hangingPunct="1"/>
              <a:t>17</a:t>
            </a:fld>
            <a:endParaRPr lang="en-US" altLang="x-none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CE894B4A-6E8E-4647-974A-B1272883B220}" type="slidenum">
              <a:rPr lang="en-US" altLang="x-none" sz="1200"/>
              <a:pPr eaLnBrk="1" hangingPunct="1"/>
              <a:t>44</a:t>
            </a:fld>
            <a:endParaRPr lang="en-US" altLang="x-none" sz="1200"/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7388"/>
            <a:ext cx="4567238" cy="3425825"/>
          </a:xfrm>
          <a:solidFill>
            <a:srgbClr val="FFFFFF"/>
          </a:solidFill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6387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>
              <a:ea typeface="ＭＳ Ｐゴシック" charset="-128"/>
            </a:endParaRP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3842009B-57D1-A147-95EB-E6A8C78F69D2}" type="slidenum">
              <a:rPr lang="en-US" altLang="x-none" sz="1200"/>
              <a:pPr eaLnBrk="1" hangingPunct="1"/>
              <a:t>18</a:t>
            </a:fld>
            <a:endParaRPr lang="en-US" altLang="x-none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8D649-24F8-EA48-B59A-EF33143EF429}" type="slidenum">
              <a:rPr lang="en-US" altLang="x-none" smtClean="0"/>
              <a:pPr/>
              <a:t>24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11975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710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Mark Zuckerberg talks about the hacker way as in releasing working code and then iterating it to improve its functionality. He does not condemn architecture, just longwinded discussions about feasibility.</a:t>
            </a:r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207830A-66D9-484F-BDC6-5EBB199B8933}" type="slidenum">
              <a:rPr lang="en-US" altLang="x-none" sz="1200"/>
              <a:pPr eaLnBrk="1" hangingPunct="1"/>
              <a:t>26</a:t>
            </a:fld>
            <a:endParaRPr lang="en-US" altLang="x-none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Latent : hidden, not yet realized or documented</a:t>
            </a: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2082137E-2A18-BC4B-9EC1-597E4D78A465}" type="slidenum">
              <a:rPr lang="en-US" altLang="x-none" sz="1200"/>
              <a:pPr eaLnBrk="1" hangingPunct="1"/>
              <a:t>30</a:t>
            </a:fld>
            <a:endParaRPr lang="en-US" altLang="x-none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Framework – set of tools, Middleware – manages interaction between systems/components</a:t>
            </a:r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4940650-CBD2-6E4E-95E1-E340DF50D7C5}" type="slidenum">
              <a:rPr lang="en-US" altLang="x-none" sz="1200"/>
              <a:pPr eaLnBrk="1" hangingPunct="1"/>
              <a:t>31</a:t>
            </a:fld>
            <a:endParaRPr lang="en-US" altLang="x-none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7F8754C-89ED-9C49-B7C7-633FA316A713}" type="slidenum">
              <a:rPr lang="en-US" altLang="x-none" sz="1200"/>
              <a:pPr eaLnBrk="1" hangingPunct="1"/>
              <a:t>35</a:t>
            </a:fld>
            <a:endParaRPr lang="en-US" altLang="x-none" sz="1200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7388"/>
            <a:ext cx="4567238" cy="3425825"/>
          </a:xfrm>
          <a:solidFill>
            <a:srgbClr val="FFFFFF"/>
          </a:solidFill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6387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F862782-60D6-9341-9140-237461B05EC4}" type="slidenum">
              <a:rPr lang="en-US" altLang="x-none" sz="1200"/>
              <a:pPr eaLnBrk="1" hangingPunct="1"/>
              <a:t>37</a:t>
            </a:fld>
            <a:endParaRPr lang="en-US" altLang="x-none" sz="1200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7388"/>
            <a:ext cx="4567238" cy="3425825"/>
          </a:xfrm>
          <a:solidFill>
            <a:srgbClr val="FFFFFF"/>
          </a:solidFill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6387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A7093938-6646-4F41-9D4C-4AF85EFD1C1D}" type="slidenum">
              <a:rPr lang="en-US" altLang="x-none" sz="1200"/>
              <a:pPr eaLnBrk="1" hangingPunct="1"/>
              <a:t>43</a:t>
            </a:fld>
            <a:endParaRPr lang="en-US" altLang="x-none" sz="1200"/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7388"/>
            <a:ext cx="4567238" cy="3425825"/>
          </a:xfrm>
          <a:solidFill>
            <a:srgbClr val="FFFFFF"/>
          </a:solidFill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6387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x-none">
              <a:ea typeface="ＭＳ Ｐゴシック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74"/>
          <a:stretch>
            <a:fillRect/>
          </a:stretch>
        </p:blipFill>
        <p:spPr bwMode="auto">
          <a:xfrm>
            <a:off x="0" y="0"/>
            <a:ext cx="9144000" cy="198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Text_universitet_e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549275"/>
            <a:ext cx="3633787" cy="14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laim_höger_e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900" y="6289675"/>
            <a:ext cx="5626100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4213" y="2420938"/>
            <a:ext cx="7772400" cy="1871662"/>
          </a:xfrm>
        </p:spPr>
        <p:txBody>
          <a:bodyPr/>
          <a:lstStyle>
            <a:lvl1pPr>
              <a:defRPr/>
            </a:lvl1pPr>
          </a:lstStyle>
          <a:p>
            <a:r>
              <a:rPr lang="sv-SE"/>
              <a:t>Klicka här för att ändra format</a:t>
            </a:r>
            <a:endParaRPr lang="en-US"/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724400"/>
            <a:ext cx="6400800" cy="914400"/>
          </a:xfrm>
        </p:spPr>
        <p:txBody>
          <a:bodyPr/>
          <a:lstStyle>
            <a:lvl1pPr marL="0" indent="0" algn="ctr">
              <a:buFont typeface="Arial" charset="0"/>
              <a:buNone/>
              <a:defRPr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r>
              <a:rPr lang="sv-SE"/>
              <a:t>Klicka här för att ändra format på underrubrik i bakgrunden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946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A9D950-BB2E-8642-A915-DC65B5817744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42627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6597650" y="981075"/>
            <a:ext cx="2006600" cy="4962525"/>
          </a:xfrm>
        </p:spPr>
        <p:txBody>
          <a:bodyPr vert="eaVert"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574675" y="981075"/>
            <a:ext cx="5870575" cy="4962525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153A45-4E28-3644-9C17-E9431E9C6739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30261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Rubrik, text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84213" y="981075"/>
            <a:ext cx="7920037" cy="1025525"/>
          </a:xfr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half" idx="1"/>
          </p:nvPr>
        </p:nvSpPr>
        <p:spPr>
          <a:xfrm>
            <a:off x="574675" y="2133600"/>
            <a:ext cx="3938588" cy="3810000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665663" y="2133600"/>
            <a:ext cx="3938587" cy="3810000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D3B99C-8C0C-B945-BC08-D4D7569612F2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280588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Rubrik, text och 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84213" y="981075"/>
            <a:ext cx="7920037" cy="1025525"/>
          </a:xfr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half" idx="1"/>
          </p:nvPr>
        </p:nvSpPr>
        <p:spPr>
          <a:xfrm>
            <a:off x="574675" y="2133600"/>
            <a:ext cx="3938588" cy="3810000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quarter" idx="2"/>
          </p:nvPr>
        </p:nvSpPr>
        <p:spPr>
          <a:xfrm>
            <a:off x="4665663" y="2133600"/>
            <a:ext cx="3938587" cy="1828800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innehåll 4"/>
          <p:cNvSpPr>
            <a:spLocks noGrp="1"/>
          </p:cNvSpPr>
          <p:nvPr>
            <p:ph sz="quarter" idx="3"/>
          </p:nvPr>
        </p:nvSpPr>
        <p:spPr>
          <a:xfrm>
            <a:off x="4665663" y="4114800"/>
            <a:ext cx="3938587" cy="1828800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0263BD9-A266-E548-9B22-382CB6D2A4A2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08609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AA5809-855D-F243-852A-9720792D62AA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08195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8A9DDF-BF10-5C4E-9F5B-C2D8ACAB315D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96453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574675" y="2133600"/>
            <a:ext cx="3938588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665663" y="2133600"/>
            <a:ext cx="3938587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E955F9-6946-D64E-868C-F0CFED3B4123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34072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340D9F-A433-EA41-BCFC-E335C2EA8E04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7157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00A877-DAEF-2F45-B993-94DBC6C9A57A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01777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1B75AE-8B76-DA41-9845-D0F645B91A20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14845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B9E004-F169-E94A-A276-22B4DC671015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72131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sv-SE" noProof="0"/>
              <a:t>Klicka på ikonen för att lägga till en bild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DD454E-1BF5-C341-98F1-847591B0371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2974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3"/>
          <p:cNvPicPr>
            <a:picLocks noChangeAspect="1" noChangeArrowheads="1"/>
          </p:cNvPicPr>
          <p:nvPr/>
        </p:nvPicPr>
        <p:blipFill>
          <a:blip r:embed="rId15">
            <a:lum bright="46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74"/>
          <a:stretch>
            <a:fillRect/>
          </a:stretch>
        </p:blipFill>
        <p:spPr bwMode="auto">
          <a:xfrm>
            <a:off x="0" y="0"/>
            <a:ext cx="9144000" cy="198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981075"/>
            <a:ext cx="7920037" cy="102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v-SE"/>
              <a:t>Title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4675" y="2133600"/>
            <a:ext cx="8029575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 altLang="x-none"/>
              <a:t>Klicka här för att ändra format på bakgrundstexten</a:t>
            </a:r>
          </a:p>
          <a:p>
            <a:pPr lvl="1"/>
            <a:r>
              <a:rPr lang="sv-SE" altLang="x-none"/>
              <a:t>Nivå två</a:t>
            </a:r>
          </a:p>
          <a:p>
            <a:pPr lvl="2"/>
            <a:r>
              <a:rPr lang="sv-SE" altLang="x-none"/>
              <a:t>Nivå tre</a:t>
            </a:r>
          </a:p>
          <a:p>
            <a:pPr lvl="3"/>
            <a:r>
              <a:rPr lang="sv-SE" altLang="x-none"/>
              <a:t>Nivå fyra</a:t>
            </a:r>
          </a:p>
          <a:p>
            <a:pPr lvl="4"/>
            <a:r>
              <a:rPr lang="sv-SE" altLang="x-none"/>
              <a:t>Nivå fem</a:t>
            </a:r>
          </a:p>
        </p:txBody>
      </p:sp>
      <p:pic>
        <p:nvPicPr>
          <p:cNvPr id="1029" name="Picture 19" descr="Text_universitet_e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549275"/>
            <a:ext cx="3633787" cy="14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" descr="Claim_höger_e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37"/>
          <a:stretch>
            <a:fillRect/>
          </a:stretch>
        </p:blipFill>
        <p:spPr bwMode="auto">
          <a:xfrm>
            <a:off x="8532813" y="6289675"/>
            <a:ext cx="611187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24"/>
          <p:cNvSpPr>
            <a:spLocks noChangeArrowheads="1"/>
          </p:cNvSpPr>
          <p:nvPr/>
        </p:nvSpPr>
        <p:spPr bwMode="auto">
          <a:xfrm>
            <a:off x="0" y="1268413"/>
            <a:ext cx="468313" cy="431800"/>
          </a:xfrm>
          <a:prstGeom prst="rect">
            <a:avLst/>
          </a:prstGeom>
          <a:solidFill>
            <a:srgbClr val="D0001D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x-none" sz="1800"/>
          </a:p>
        </p:txBody>
      </p:sp>
      <p:sp>
        <p:nvSpPr>
          <p:cNvPr id="105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372225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 Black" charset="0"/>
              </a:defRPr>
            </a:lvl1pPr>
          </a:lstStyle>
          <a:p>
            <a:fld id="{E10E5CD6-4EEE-9748-93D4-D8597E4D5A3D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b="1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 b="1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b="1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youtube.com/watch?v=sQCBfuV5qVg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activeX/RxJava/issues/166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wired.com/2012/02/zuck-letter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850" y="1340768"/>
            <a:ext cx="7772400" cy="1871662"/>
          </a:xfrm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Software Engineering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950" y="2442592"/>
            <a:ext cx="8928100" cy="914400"/>
          </a:xfrm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Lecture 2 – The Context of Software Architecture</a:t>
            </a:r>
          </a:p>
        </p:txBody>
      </p:sp>
      <p:pic>
        <p:nvPicPr>
          <p:cNvPr id="1638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924944"/>
            <a:ext cx="8128000" cy="252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architecture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9DDF-BF10-5C4E-9F5B-C2D8ACAB315D}" type="slidenum">
              <a:rPr lang="en-US" altLang="x-none" smtClean="0"/>
              <a:pPr/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26747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The architect</a:t>
            </a:r>
          </a:p>
        </p:txBody>
      </p:sp>
      <p:sp>
        <p:nvSpPr>
          <p:cNvPr id="2867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3189B31-4587-3242-ADAC-D8EB8510E13C}" type="slidenum">
              <a:rPr lang="en-US" altLang="x-none" sz="1400">
                <a:latin typeface="Arial Black" charset="0"/>
              </a:rPr>
              <a:pPr eaLnBrk="1" hangingPunct="1"/>
              <a:t>11</a:t>
            </a:fld>
            <a:endParaRPr lang="en-US" altLang="x-none" sz="1400">
              <a:latin typeface="Arial Black" charset="0"/>
            </a:endParaRPr>
          </a:p>
        </p:txBody>
      </p:sp>
      <p:sp>
        <p:nvSpPr>
          <p:cNvPr id="28675" name="TextBox 4"/>
          <p:cNvSpPr txBox="1">
            <a:spLocks noChangeArrowheads="1"/>
          </p:cNvSpPr>
          <p:nvPr/>
        </p:nvSpPr>
        <p:spPr bwMode="auto">
          <a:xfrm>
            <a:off x="1835150" y="6021388"/>
            <a:ext cx="52974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800">
                <a:hlinkClick r:id="rId2"/>
              </a:rPr>
              <a:t>https://www.youtube.com/watch?v=sQCBfuV5qVg</a:t>
            </a:r>
            <a:endParaRPr lang="en-US" altLang="x-none" sz="1800"/>
          </a:p>
          <a:p>
            <a:pPr eaLnBrk="1" hangingPunct="1"/>
            <a:endParaRPr lang="en-US" altLang="x-none" sz="1800"/>
          </a:p>
        </p:txBody>
      </p:sp>
      <p:pic>
        <p:nvPicPr>
          <p:cNvPr id="28676" name="Picture 5" descr="Screen Shot 2014-09-05 at 00.09.49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2138"/>
            <a:ext cx="9139128" cy="499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43591" y="867609"/>
            <a:ext cx="724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https://www.youtube.com/watch?v=sQCBfuV5qVg</a:t>
            </a:r>
            <a:r>
              <a:rPr lang="en-US" dirty="0"/>
              <a:t>   first 5:30 minutes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Fundamental Understanding</a:t>
            </a:r>
          </a:p>
        </p:txBody>
      </p:sp>
      <p:sp>
        <p:nvSpPr>
          <p:cNvPr id="3072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2400">
                <a:ea typeface="ＭＳ Ｐゴシック" charset="-128"/>
              </a:rPr>
              <a:t>Every application has an architecture</a:t>
            </a:r>
          </a:p>
          <a:p>
            <a:r>
              <a:rPr lang="en-US" altLang="x-none" sz="2400">
                <a:ea typeface="ＭＳ Ｐゴシック" charset="-128"/>
              </a:rPr>
              <a:t>Every application has at least one architecture</a:t>
            </a:r>
          </a:p>
          <a:p>
            <a:r>
              <a:rPr lang="en-US" altLang="x-none" sz="2400">
                <a:ea typeface="ＭＳ Ｐゴシック" charset="-128"/>
              </a:rPr>
              <a:t>Architecture is not a phase of development</a:t>
            </a: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490AFD4-3E40-C949-9964-4A56A7397AA3}" type="slidenum">
              <a:rPr lang="en-US" altLang="x-none" sz="1400">
                <a:latin typeface="Arial Black" charset="0"/>
              </a:rPr>
              <a:pPr eaLnBrk="1" hangingPunct="1"/>
              <a:t>12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Wrong View: Architecture as a Phase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More than </a:t>
            </a:r>
            <a:r>
              <a:rPr lang="en-US" altLang="en-US">
                <a:ea typeface="ＭＳ Ｐゴシック" charset="-128"/>
              </a:rPr>
              <a:t>“</a:t>
            </a:r>
            <a:r>
              <a:rPr lang="en-US" altLang="x-none">
                <a:ea typeface="ＭＳ Ｐゴシック" charset="-128"/>
              </a:rPr>
              <a:t>high-level design</a:t>
            </a:r>
            <a:r>
              <a:rPr lang="en-US" altLang="en-US">
                <a:ea typeface="ＭＳ Ｐゴシック" charset="-128"/>
              </a:rPr>
              <a:t>”</a:t>
            </a:r>
            <a:endParaRPr lang="en-US" altLang="x-none">
              <a:ea typeface="ＭＳ Ｐゴシック" charset="-128"/>
            </a:endParaRPr>
          </a:p>
          <a:p>
            <a:r>
              <a:rPr lang="en-US" altLang="x-none">
                <a:ea typeface="ＭＳ Ｐゴシック" charset="-128"/>
              </a:rPr>
              <a:t>also represented, e.g. by object code, source code, …</a:t>
            </a: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A9C18651-27B9-0E46-AEB6-6D0418DAAE71}" type="slidenum">
              <a:rPr lang="en-US" altLang="x-none" sz="1400">
                <a:latin typeface="Arial Black" charset="0"/>
              </a:rPr>
              <a:pPr eaLnBrk="1" hangingPunct="1"/>
              <a:t>13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50" y="981075"/>
            <a:ext cx="8640763" cy="1025525"/>
          </a:xfrm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Context of Software Architecture</a:t>
            </a:r>
          </a:p>
        </p:txBody>
      </p:sp>
      <p:sp>
        <p:nvSpPr>
          <p:cNvPr id="3277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Requirements</a:t>
            </a:r>
          </a:p>
          <a:p>
            <a:r>
              <a:rPr lang="en-US" altLang="x-none">
                <a:ea typeface="ＭＳ Ｐゴシック" charset="-128"/>
              </a:rPr>
              <a:t>Design</a:t>
            </a:r>
          </a:p>
          <a:p>
            <a:r>
              <a:rPr lang="en-US" altLang="x-none">
                <a:ea typeface="ＭＳ Ｐゴシック" charset="-128"/>
              </a:rPr>
              <a:t>Implementation</a:t>
            </a:r>
          </a:p>
          <a:p>
            <a:r>
              <a:rPr lang="en-US" altLang="x-none">
                <a:ea typeface="ＭＳ Ｐゴシック" charset="-128"/>
              </a:rPr>
              <a:t>Analysis and Testing</a:t>
            </a:r>
          </a:p>
          <a:p>
            <a:r>
              <a:rPr lang="en-US" altLang="x-none">
                <a:ea typeface="ＭＳ Ｐゴシック" charset="-128"/>
              </a:rPr>
              <a:t>Evolution</a:t>
            </a:r>
          </a:p>
          <a:p>
            <a:r>
              <a:rPr lang="en-US" altLang="x-none">
                <a:ea typeface="ＭＳ Ｐゴシック" charset="-128"/>
              </a:rPr>
              <a:t>Development Process</a:t>
            </a:r>
          </a:p>
          <a:p>
            <a:endParaRPr lang="en-US" altLang="x-none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AFDA9DBF-26ED-B94C-A34A-E42984B2C96D}" type="slidenum">
              <a:rPr lang="en-US" altLang="x-none" sz="1400">
                <a:latin typeface="Arial Black" charset="0"/>
              </a:rPr>
              <a:pPr eaLnBrk="1" hangingPunct="1"/>
              <a:t>14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981075"/>
            <a:ext cx="8459787" cy="1025525"/>
          </a:xfrm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Software development lifecycle</a:t>
            </a:r>
          </a:p>
        </p:txBody>
      </p:sp>
      <p:sp>
        <p:nvSpPr>
          <p:cNvPr id="3379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2BA2859-24B3-EB45-96C1-2AEA311624BF}" type="slidenum">
              <a:rPr lang="en-US" altLang="x-none" sz="1400">
                <a:latin typeface="Arial Black" charset="0"/>
              </a:rPr>
              <a:pPr eaLnBrk="1" hangingPunct="1"/>
              <a:t>15</a:t>
            </a:fld>
            <a:endParaRPr lang="en-US" altLang="x-none" sz="1400">
              <a:latin typeface="Arial Black" charset="0"/>
            </a:endParaRPr>
          </a:p>
        </p:txBody>
      </p:sp>
      <p:pic>
        <p:nvPicPr>
          <p:cNvPr id="3379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1987550"/>
            <a:ext cx="4843462" cy="487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50" y="981075"/>
            <a:ext cx="8640763" cy="1025525"/>
          </a:xfrm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Context of Software Architecture</a:t>
            </a:r>
          </a:p>
        </p:txBody>
      </p:sp>
      <p:sp>
        <p:nvSpPr>
          <p:cNvPr id="3686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Requirements</a:t>
            </a:r>
          </a:p>
          <a:p>
            <a:pPr>
              <a:defRPr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Design</a:t>
            </a:r>
          </a:p>
          <a:p>
            <a:pPr>
              <a:defRPr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Implementation</a:t>
            </a:r>
          </a:p>
          <a:p>
            <a:pPr>
              <a:defRPr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Analysis and Testing</a:t>
            </a:r>
          </a:p>
          <a:p>
            <a:pPr>
              <a:defRPr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Evolution</a:t>
            </a:r>
          </a:p>
          <a:p>
            <a:pPr>
              <a:defRPr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Development Process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2A4540B3-E9CA-3643-9853-9C131476A08F}" type="slidenum">
              <a:rPr lang="en-US" altLang="x-none" sz="1400">
                <a:latin typeface="Arial Black" charset="0"/>
              </a:rPr>
              <a:pPr eaLnBrk="1" hangingPunct="1"/>
              <a:t>16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Requirements Analysis</a:t>
            </a:r>
          </a:p>
        </p:txBody>
      </p:sp>
      <p:sp>
        <p:nvSpPr>
          <p:cNvPr id="3584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x-none">
                <a:ea typeface="ＭＳ Ｐゴシック" charset="-128"/>
              </a:rPr>
              <a:t>Traditionally: requirements analysis is done independently of design</a:t>
            </a:r>
          </a:p>
          <a:p>
            <a:pPr lvl="1">
              <a:lnSpc>
                <a:spcPct val="90000"/>
              </a:lnSpc>
            </a:pPr>
            <a:r>
              <a:rPr lang="en-US" altLang="x-none">
                <a:ea typeface="ＭＳ Ｐゴシック" charset="-128"/>
              </a:rPr>
              <a:t>without reference to existing architectures it becomes difficult to assess practicality, schedules, or costs</a:t>
            </a:r>
          </a:p>
          <a:p>
            <a:pPr>
              <a:lnSpc>
                <a:spcPct val="90000"/>
              </a:lnSpc>
            </a:pPr>
            <a:r>
              <a:rPr lang="en-US" altLang="x-none">
                <a:ea typeface="ＭＳ Ｐゴシック" charset="-128"/>
              </a:rPr>
              <a:t>new products come from the observation of existing solution and their limitations</a:t>
            </a:r>
          </a:p>
          <a:p>
            <a:pPr>
              <a:lnSpc>
                <a:spcPct val="90000"/>
              </a:lnSpc>
            </a:pPr>
            <a:endParaRPr lang="en-US" altLang="x-none">
              <a:ea typeface="ＭＳ Ｐゴシック" charset="-128"/>
            </a:endParaRPr>
          </a:p>
          <a:p>
            <a:pPr>
              <a:lnSpc>
                <a:spcPct val="90000"/>
              </a:lnSpc>
            </a:pPr>
            <a:r>
              <a:rPr lang="en-US" altLang="x-none">
                <a:ea typeface="ＭＳ Ｐゴシック" charset="-128"/>
              </a:rPr>
              <a:t>How can we do requirements analysis more efficiently?</a:t>
            </a: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5CC8554-CCFD-9640-A8FD-9909ED235BB0}" type="slidenum">
              <a:rPr lang="en-US" altLang="x-none" sz="1400">
                <a:latin typeface="Arial Black" charset="0"/>
              </a:rPr>
              <a:pPr eaLnBrk="1" hangingPunct="1"/>
              <a:t>17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New Perspective on Requirements Analysis</a:t>
            </a:r>
          </a:p>
        </p:txBody>
      </p:sp>
      <p:sp>
        <p:nvSpPr>
          <p:cNvPr id="38914" name="Content Placeholder 2"/>
          <p:cNvSpPr>
            <a:spLocks noGrp="1"/>
          </p:cNvSpPr>
          <p:nvPr>
            <p:ph idx="1"/>
          </p:nvPr>
        </p:nvSpPr>
        <p:spPr>
          <a:xfrm>
            <a:off x="574675" y="2133600"/>
            <a:ext cx="8569325" cy="3810000"/>
          </a:xfrm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Existing designs and architectures provide the solution vocabulary</a:t>
            </a:r>
          </a:p>
          <a:p>
            <a:r>
              <a:rPr lang="en-US" altLang="x-none">
                <a:ea typeface="ＭＳ Ｐゴシック" charset="-128"/>
              </a:rPr>
              <a:t>Our understanding of what works now, and how it works, affects our wants and needs</a:t>
            </a:r>
          </a:p>
          <a:p>
            <a:r>
              <a:rPr lang="en-US" altLang="x-none">
                <a:ea typeface="ＭＳ Ｐゴシック" charset="-128"/>
              </a:rPr>
              <a:t>Our experiences with existing systems </a:t>
            </a:r>
          </a:p>
          <a:p>
            <a:pPr lvl="1"/>
            <a:r>
              <a:rPr lang="en-US" altLang="x-none">
                <a:ea typeface="ＭＳ Ｐゴシック" charset="-128"/>
              </a:rPr>
              <a:t>helps us imagine what might work and </a:t>
            </a:r>
          </a:p>
          <a:p>
            <a:pPr lvl="1"/>
            <a:r>
              <a:rPr lang="en-US" altLang="x-none">
                <a:ea typeface="ＭＳ Ｐゴシック" charset="-128"/>
              </a:rPr>
              <a:t>enables us to assess development time and costs</a:t>
            </a:r>
          </a:p>
          <a:p>
            <a:r>
              <a:rPr lang="en-US" altLang="x-none">
                <a:ea typeface="ＭＳ Ｐゴシック" charset="-128"/>
                <a:sym typeface="Wingdings" charset="2"/>
              </a:rPr>
              <a:t>  Requirements analysis and consideration of design must be pursued at the same time</a:t>
            </a:r>
            <a:endParaRPr lang="en-US" altLang="x-none">
              <a:ea typeface="ＭＳ Ｐゴシック" charset="-128"/>
            </a:endParaRPr>
          </a:p>
          <a:p>
            <a:endParaRPr lang="en-US" altLang="x-none">
              <a:ea typeface="ＭＳ Ｐゴシック" charset="-128"/>
            </a:endParaRPr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24909177-28C2-D748-B92D-C9EAB0B625A6}" type="slidenum">
              <a:rPr lang="en-US" altLang="x-none" sz="1400">
                <a:latin typeface="Arial Black" charset="0"/>
              </a:rPr>
              <a:pPr eaLnBrk="1" hangingPunct="1"/>
              <a:t>18</a:t>
            </a:fld>
            <a:endParaRPr lang="en-US" altLang="x-none" sz="1400">
              <a:latin typeface="Arial Black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684213" y="2636838"/>
            <a:ext cx="7920037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4000"/>
              <a:t>What can happen if we don</a:t>
            </a:r>
            <a:r>
              <a:rPr lang="en-US" altLang="en-US" sz="4000"/>
              <a:t>’</a:t>
            </a:r>
            <a:r>
              <a:rPr lang="en-US" altLang="x-none" sz="4000"/>
              <a:t>t consider requirements analysis and design at the same time?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8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89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89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89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89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89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The regal ship Vasa</a:t>
            </a:r>
          </a:p>
        </p:txBody>
      </p:sp>
      <p:sp>
        <p:nvSpPr>
          <p:cNvPr id="399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E76AD31-71B0-CF4C-BACC-E4047175139E}" type="slidenum">
              <a:rPr lang="en-US" altLang="x-none" sz="1400">
                <a:latin typeface="Arial Black" charset="0"/>
              </a:rPr>
              <a:pPr eaLnBrk="1" hangingPunct="1"/>
              <a:t>19</a:t>
            </a:fld>
            <a:endParaRPr lang="en-US" altLang="x-none" sz="1400">
              <a:latin typeface="Arial Black" charset="0"/>
            </a:endParaRPr>
          </a:p>
        </p:txBody>
      </p:sp>
      <p:pic>
        <p:nvPicPr>
          <p:cNvPr id="39939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36763"/>
            <a:ext cx="9144000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81438" y="2084388"/>
            <a:ext cx="5083175" cy="1477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Could have been avoided by: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Utilizing successful architectural practices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Using methods for assessing the architecture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Incremental architectural-based development</a:t>
            </a:r>
          </a:p>
          <a:p>
            <a:pPr marL="742950" lvl="1" indent="-285750">
              <a:buFont typeface="Arial"/>
              <a:buChar char="•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Find faults early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Last time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>
          <a:xfrm>
            <a:off x="574675" y="2016366"/>
            <a:ext cx="8029575" cy="3810000"/>
          </a:xfrm>
        </p:spPr>
        <p:txBody>
          <a:bodyPr/>
          <a:lstStyle/>
          <a:p>
            <a:r>
              <a:rPr lang="en-US" altLang="x-none" dirty="0">
                <a:ea typeface="ＭＳ Ｐゴシック" charset="-128"/>
              </a:rPr>
              <a:t>Course introduction</a:t>
            </a:r>
          </a:p>
          <a:p>
            <a:endParaRPr lang="en-US" altLang="x-none" dirty="0">
              <a:ea typeface="ＭＳ Ｐゴシック" charset="-128"/>
            </a:endParaRPr>
          </a:p>
          <a:p>
            <a:r>
              <a:rPr lang="en-US" altLang="x-none" dirty="0">
                <a:ea typeface="ＭＳ Ｐゴシック" charset="-128"/>
              </a:rPr>
              <a:t>Has everyone found a group?</a:t>
            </a:r>
          </a:p>
          <a:p>
            <a:endParaRPr lang="en-US" altLang="x-none" dirty="0">
              <a:ea typeface="ＭＳ Ｐゴシック" charset="-128"/>
            </a:endParaRPr>
          </a:p>
          <a:p>
            <a:r>
              <a:rPr lang="en-US" altLang="x-none" dirty="0">
                <a:ea typeface="ＭＳ Ｐゴシック" charset="-128"/>
              </a:rPr>
              <a:t>All assignments are group assignments</a:t>
            </a:r>
          </a:p>
          <a:p>
            <a:pPr lvl="1"/>
            <a:r>
              <a:rPr lang="en-US" altLang="x-none" dirty="0">
                <a:ea typeface="ＭＳ Ｐゴシック" charset="-128"/>
              </a:rPr>
              <a:t>Except for the Home Exam which is handed in individually</a:t>
            </a:r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908B730-3D9E-7749-A29E-91D9858B95A3}" type="slidenum">
              <a:rPr lang="en-US" altLang="x-none" sz="1400">
                <a:latin typeface="Arial Black" charset="0"/>
              </a:rPr>
              <a:pPr eaLnBrk="1" hangingPunct="1"/>
              <a:t>2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The Twin Peaks Model</a:t>
            </a:r>
          </a:p>
        </p:txBody>
      </p:sp>
      <p:sp>
        <p:nvSpPr>
          <p:cNvPr id="4096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63AF0C77-4971-EF4D-9D9F-26753BB20449}" type="slidenum">
              <a:rPr lang="en-US" altLang="x-none" sz="1400">
                <a:latin typeface="Arial Black" charset="0"/>
              </a:rPr>
              <a:pPr eaLnBrk="1" hangingPunct="1"/>
              <a:t>20</a:t>
            </a:fld>
            <a:endParaRPr lang="en-US" altLang="x-none" sz="1400">
              <a:latin typeface="Arial Black" charset="0"/>
            </a:endParaRPr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349500"/>
            <a:ext cx="7507287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50" y="981075"/>
            <a:ext cx="8640763" cy="1025525"/>
          </a:xfrm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Context of Software Architecture</a:t>
            </a:r>
          </a:p>
        </p:txBody>
      </p:sp>
      <p:sp>
        <p:nvSpPr>
          <p:cNvPr id="419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solidFill>
                  <a:srgbClr val="B3B3B3"/>
                </a:solidFill>
                <a:ea typeface="ＭＳ Ｐゴシック" charset="-128"/>
              </a:rPr>
              <a:t>Requirements</a:t>
            </a:r>
          </a:p>
          <a:p>
            <a:r>
              <a:rPr lang="en-US" altLang="x-none">
                <a:ea typeface="ＭＳ Ｐゴシック" charset="-128"/>
              </a:rPr>
              <a:t>Design</a:t>
            </a:r>
          </a:p>
          <a:p>
            <a:r>
              <a:rPr lang="en-US" altLang="x-none">
                <a:solidFill>
                  <a:srgbClr val="B3B3B3"/>
                </a:solidFill>
                <a:ea typeface="ＭＳ Ｐゴシック" charset="-128"/>
              </a:rPr>
              <a:t>Implementation</a:t>
            </a:r>
          </a:p>
          <a:p>
            <a:r>
              <a:rPr lang="en-US" altLang="x-none">
                <a:solidFill>
                  <a:srgbClr val="B3B3B3"/>
                </a:solidFill>
                <a:ea typeface="ＭＳ Ｐゴシック" charset="-128"/>
              </a:rPr>
              <a:t>Analysis and Testing</a:t>
            </a:r>
          </a:p>
          <a:p>
            <a:r>
              <a:rPr lang="en-US" altLang="x-none">
                <a:solidFill>
                  <a:srgbClr val="B3B3B3"/>
                </a:solidFill>
                <a:ea typeface="ＭＳ Ｐゴシック" charset="-128"/>
              </a:rPr>
              <a:t>Evolution</a:t>
            </a:r>
          </a:p>
          <a:p>
            <a:r>
              <a:rPr lang="en-US" altLang="x-none">
                <a:solidFill>
                  <a:srgbClr val="B3B3B3"/>
                </a:solidFill>
                <a:ea typeface="ＭＳ Ｐゴシック" charset="-128"/>
              </a:rPr>
              <a:t>Development Process</a:t>
            </a:r>
          </a:p>
          <a:p>
            <a:endParaRPr lang="en-US" altLang="x-none">
              <a:ea typeface="ＭＳ Ｐゴシック" charset="-128"/>
            </a:endParaRPr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3EA9EC1-3543-7A41-BD07-B5E57744642A}" type="slidenum">
              <a:rPr lang="en-US" altLang="x-none" sz="1400">
                <a:latin typeface="Arial Black" charset="0"/>
              </a:rPr>
              <a:pPr eaLnBrk="1" hangingPunct="1"/>
              <a:t>21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Design and Architecture</a:t>
            </a:r>
          </a:p>
        </p:txBody>
      </p:sp>
      <p:sp>
        <p:nvSpPr>
          <p:cNvPr id="43010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2200">
                <a:ea typeface="ＭＳ Ｐゴシック" charset="-128"/>
              </a:rPr>
              <a:t>Traditional Design Phase decisions concern </a:t>
            </a:r>
          </a:p>
          <a:p>
            <a:pPr lvl="1"/>
            <a:r>
              <a:rPr lang="en-US" altLang="x-none" sz="2200">
                <a:ea typeface="ＭＳ Ｐゴシック" charset="-128"/>
              </a:rPr>
              <a:t>A system</a:t>
            </a:r>
            <a:r>
              <a:rPr lang="ja-JP" altLang="en-US" sz="2200">
                <a:ea typeface="ＭＳ Ｐゴシック" charset="-128"/>
              </a:rPr>
              <a:t>’</a:t>
            </a:r>
            <a:r>
              <a:rPr lang="en-US" altLang="ja-JP" sz="2200">
                <a:ea typeface="ＭＳ Ｐゴシック" charset="-128"/>
              </a:rPr>
              <a:t>s structure</a:t>
            </a:r>
          </a:p>
          <a:p>
            <a:pPr lvl="1"/>
            <a:r>
              <a:rPr lang="en-US" altLang="x-none" sz="2200">
                <a:ea typeface="ＭＳ Ｐゴシック" charset="-128"/>
              </a:rPr>
              <a:t>Identification of its primary components </a:t>
            </a:r>
          </a:p>
          <a:p>
            <a:pPr lvl="1"/>
            <a:r>
              <a:rPr lang="en-US" altLang="x-none" sz="2200">
                <a:ea typeface="ＭＳ Ｐゴシック" charset="-128"/>
              </a:rPr>
              <a:t>Their interconnections </a:t>
            </a:r>
          </a:p>
          <a:p>
            <a:r>
              <a:rPr lang="en-US" altLang="x-none" sz="2200">
                <a:ea typeface="ＭＳ Ｐゴシック" charset="-128"/>
              </a:rPr>
              <a:t>More than just structure</a:t>
            </a:r>
          </a:p>
          <a:p>
            <a:endParaRPr lang="en-US" altLang="x-none">
              <a:ea typeface="ＭＳ Ｐゴシック" charset="-128"/>
            </a:endParaRPr>
          </a:p>
        </p:txBody>
      </p:sp>
      <p:sp>
        <p:nvSpPr>
          <p:cNvPr id="43011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9129801-A578-2248-BF7C-CAA15C98A34F}" type="slidenum">
              <a:rPr lang="en-US" altLang="x-none" sz="1400">
                <a:latin typeface="Arial Black" charset="0"/>
              </a:rPr>
              <a:pPr eaLnBrk="1" hangingPunct="1"/>
              <a:t>22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Architecture-Centric Design</a:t>
            </a:r>
          </a:p>
        </p:txBody>
      </p:sp>
      <p:sp>
        <p:nvSpPr>
          <p:cNvPr id="440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Traditional design suggests translating requirements into algorithms, so a programmer can implement them</a:t>
            </a:r>
          </a:p>
          <a:p>
            <a:r>
              <a:rPr lang="en-US" altLang="x-none">
                <a:ea typeface="ＭＳ Ｐゴシック" charset="-128"/>
              </a:rPr>
              <a:t>Architecture-centric design</a:t>
            </a:r>
          </a:p>
          <a:p>
            <a:pPr lvl="1"/>
            <a:r>
              <a:rPr lang="en-US" altLang="x-none">
                <a:ea typeface="ＭＳ Ｐゴシック" charset="-128"/>
              </a:rPr>
              <a:t>stakeholder issues</a:t>
            </a:r>
          </a:p>
          <a:p>
            <a:pPr lvl="1"/>
            <a:r>
              <a:rPr lang="en-US" altLang="x-none">
                <a:ea typeface="ＭＳ Ｐゴシック" charset="-128"/>
              </a:rPr>
              <a:t>decision about use of off-the-shelf components</a:t>
            </a:r>
          </a:p>
          <a:p>
            <a:pPr lvl="1"/>
            <a:r>
              <a:rPr lang="en-US" altLang="x-none">
                <a:ea typeface="ＭＳ Ｐゴシック" charset="-128"/>
              </a:rPr>
              <a:t>overarching style and structure</a:t>
            </a:r>
          </a:p>
          <a:p>
            <a:pPr lvl="1"/>
            <a:r>
              <a:rPr lang="en-US" altLang="x-none">
                <a:ea typeface="ＭＳ Ｐゴシック" charset="-128"/>
              </a:rPr>
              <a:t>package and primary class structure</a:t>
            </a:r>
          </a:p>
          <a:p>
            <a:pPr lvl="1"/>
            <a:r>
              <a:rPr lang="en-US" altLang="x-none">
                <a:ea typeface="ＭＳ Ｐゴシック" charset="-128"/>
              </a:rPr>
              <a:t>deployment issues</a:t>
            </a:r>
          </a:p>
          <a:p>
            <a:pPr lvl="1"/>
            <a:r>
              <a:rPr lang="en-US" altLang="x-none">
                <a:ea typeface="ＭＳ Ｐゴシック" charset="-128"/>
              </a:rPr>
              <a:t>post implementation/deployment issues</a:t>
            </a:r>
          </a:p>
          <a:p>
            <a:endParaRPr lang="en-US" altLang="x-none">
              <a:ea typeface="ＭＳ Ｐゴシック" charset="-128"/>
            </a:endParaRPr>
          </a:p>
          <a:p>
            <a:endParaRPr lang="en-US" altLang="x-none">
              <a:ea typeface="ＭＳ Ｐゴシック" charset="-128"/>
            </a:endParaRPr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6826E73F-38A2-F844-BD85-DC6D325520BF}" type="slidenum">
              <a:rPr lang="en-US" altLang="x-none" sz="1400">
                <a:latin typeface="Arial Black" charset="0"/>
              </a:rPr>
              <a:pPr eaLnBrk="1" hangingPunct="1"/>
              <a:t>23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1124744"/>
            <a:ext cx="7772400" cy="1362075"/>
          </a:xfrm>
        </p:spPr>
        <p:txBody>
          <a:bodyPr/>
          <a:lstStyle/>
          <a:p>
            <a:r>
              <a:rPr lang="en-US" dirty="0"/>
              <a:t>5 minute break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5809-855D-F243-852A-9720792D62AA}" type="slidenum">
              <a:rPr lang="en-US" altLang="x-none" smtClean="0"/>
              <a:pPr/>
              <a:t>24</a:t>
            </a:fld>
            <a:endParaRPr lang="en-US" altLang="x-none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899C7409-7A5E-7C46-9F4B-28BDEAD67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3" y="2486819"/>
            <a:ext cx="9073878" cy="2821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397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50" y="981075"/>
            <a:ext cx="8640763" cy="1025525"/>
          </a:xfrm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Context of Software Architecture</a:t>
            </a:r>
          </a:p>
        </p:txBody>
      </p:sp>
      <p:sp>
        <p:nvSpPr>
          <p:cNvPr id="4505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solidFill>
                  <a:srgbClr val="B3B3B3"/>
                </a:solidFill>
                <a:ea typeface="ＭＳ Ｐゴシック" charset="-128"/>
              </a:rPr>
              <a:t>Requirements</a:t>
            </a:r>
          </a:p>
          <a:p>
            <a:r>
              <a:rPr lang="en-US" altLang="x-none">
                <a:solidFill>
                  <a:srgbClr val="B3B3B3"/>
                </a:solidFill>
                <a:ea typeface="ＭＳ Ｐゴシック" charset="-128"/>
              </a:rPr>
              <a:t>Design</a:t>
            </a:r>
          </a:p>
          <a:p>
            <a:r>
              <a:rPr lang="en-US" altLang="x-none">
                <a:ea typeface="ＭＳ Ｐゴシック" charset="-128"/>
              </a:rPr>
              <a:t>Implementation</a:t>
            </a:r>
          </a:p>
          <a:p>
            <a:r>
              <a:rPr lang="en-US" altLang="x-none">
                <a:solidFill>
                  <a:srgbClr val="B3B3B3"/>
                </a:solidFill>
                <a:ea typeface="ＭＳ Ｐゴシック" charset="-128"/>
              </a:rPr>
              <a:t>Analysis and Testing</a:t>
            </a:r>
          </a:p>
          <a:p>
            <a:r>
              <a:rPr lang="en-US" altLang="x-none">
                <a:solidFill>
                  <a:srgbClr val="B3B3B3"/>
                </a:solidFill>
                <a:ea typeface="ＭＳ Ｐゴシック" charset="-128"/>
              </a:rPr>
              <a:t>Evolution</a:t>
            </a:r>
          </a:p>
          <a:p>
            <a:r>
              <a:rPr lang="en-US" altLang="x-none">
                <a:solidFill>
                  <a:srgbClr val="B3B3B3"/>
                </a:solidFill>
                <a:ea typeface="ＭＳ Ｐゴシック" charset="-128"/>
              </a:rPr>
              <a:t>Development Process</a:t>
            </a:r>
          </a:p>
          <a:p>
            <a:endParaRPr lang="en-US" altLang="x-none">
              <a:ea typeface="ＭＳ Ｐゴシック" charset="-128"/>
            </a:endParaRP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984FE72A-54A6-4F4B-8AB8-C883911DECA0}" type="slidenum">
              <a:rPr lang="en-US" altLang="x-none" sz="1400">
                <a:latin typeface="Arial Black" charset="0"/>
              </a:rPr>
              <a:pPr eaLnBrk="1" hangingPunct="1"/>
              <a:t>25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Implementation</a:t>
            </a:r>
          </a:p>
        </p:txBody>
      </p:sp>
      <p:sp>
        <p:nvSpPr>
          <p:cNvPr id="4608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6E3A6BBF-07FF-5F4E-A5D0-DBF28D4DC044}" type="slidenum">
              <a:rPr lang="en-US" altLang="x-none" sz="1400">
                <a:latin typeface="Arial Black" charset="0"/>
              </a:rPr>
              <a:pPr eaLnBrk="1" hangingPunct="1"/>
              <a:t>26</a:t>
            </a:fld>
            <a:endParaRPr lang="en-US" altLang="x-none" sz="1400">
              <a:latin typeface="Arial Blac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5288" y="1916113"/>
            <a:ext cx="7777162" cy="4924425"/>
          </a:xfrm>
          <a:prstGeom prst="rect">
            <a:avLst/>
          </a:prstGeom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 i="1" dirty="0"/>
              <a:t>[Cited from </a:t>
            </a:r>
            <a:r>
              <a:rPr lang="en-US" altLang="x-none" sz="1200" i="1" dirty="0">
                <a:hlinkClick r:id="rId3"/>
              </a:rPr>
              <a:t>https://github.com/ReactiveX/RxJava/issues/1661</a:t>
            </a:r>
            <a:r>
              <a:rPr lang="en-US" altLang="x-none" sz="1200" i="1" dirty="0"/>
              <a:t> by </a:t>
            </a:r>
            <a:r>
              <a:rPr lang="en-US" altLang="x-none" sz="1200" i="1" dirty="0" err="1"/>
              <a:t>headinthebox</a:t>
            </a:r>
            <a:r>
              <a:rPr lang="en-US" altLang="x-none" sz="1200" i="1" dirty="0"/>
              <a:t>]</a:t>
            </a:r>
          </a:p>
          <a:p>
            <a:pPr eaLnBrk="1" hangingPunct="1"/>
            <a:r>
              <a:rPr lang="en-US" altLang="x-none" sz="1800" i="1" dirty="0"/>
              <a:t>… we should not forget that ultimately it is all (and only) about code </a:t>
            </a:r>
            <a:r>
              <a:rPr lang="en-US" altLang="x-none" sz="1400" i="1" dirty="0"/>
              <a:t>(</a:t>
            </a:r>
            <a:r>
              <a:rPr lang="en-US" altLang="x-none" sz="1400" i="1" dirty="0">
                <a:hlinkClick r:id="rId4"/>
              </a:rPr>
              <a:t>http://www.wired.com/2012/02/zuck-letter/</a:t>
            </a:r>
            <a:r>
              <a:rPr lang="en-US" altLang="x-none" sz="1400" i="1" dirty="0"/>
              <a:t>)</a:t>
            </a:r>
            <a:r>
              <a:rPr lang="en-US" altLang="x-none" sz="1800" i="1" dirty="0"/>
              <a:t>.</a:t>
            </a:r>
          </a:p>
          <a:p>
            <a:pPr eaLnBrk="1" hangingPunct="1"/>
            <a:endParaRPr lang="en-US" altLang="x-none" sz="1200" dirty="0"/>
          </a:p>
          <a:p>
            <a:pPr lvl="1" eaLnBrk="1" hangingPunct="1"/>
            <a:r>
              <a:rPr lang="en-US" altLang="x-none" sz="1800" dirty="0"/>
              <a:t>Hacking is also an inherently hands-on and active discipline. </a:t>
            </a:r>
          </a:p>
          <a:p>
            <a:pPr lvl="1" eaLnBrk="1" hangingPunct="1"/>
            <a:r>
              <a:rPr lang="en-US" altLang="x-none" sz="1800" dirty="0"/>
              <a:t>Instead of debating for days whether a new idea is possible </a:t>
            </a:r>
          </a:p>
          <a:p>
            <a:pPr lvl="1" eaLnBrk="1" hangingPunct="1"/>
            <a:r>
              <a:rPr lang="en-US" altLang="x-none" sz="1800" dirty="0"/>
              <a:t>or what the best way to build something is, hackers would </a:t>
            </a:r>
          </a:p>
          <a:p>
            <a:pPr lvl="1" eaLnBrk="1" hangingPunct="1"/>
            <a:r>
              <a:rPr lang="en-US" altLang="x-none" sz="1800" dirty="0"/>
              <a:t>rather just prototype something and see what works. </a:t>
            </a:r>
          </a:p>
          <a:p>
            <a:pPr lvl="1" eaLnBrk="1" hangingPunct="1"/>
            <a:r>
              <a:rPr lang="en-US" altLang="x-none" sz="1800" dirty="0"/>
              <a:t>There</a:t>
            </a:r>
            <a:r>
              <a:rPr lang="en-US" altLang="en-US" sz="1800" dirty="0"/>
              <a:t>’</a:t>
            </a:r>
            <a:r>
              <a:rPr lang="en-US" altLang="x-none" sz="1800" dirty="0"/>
              <a:t>s a hacker mantra that you</a:t>
            </a:r>
            <a:r>
              <a:rPr lang="en-US" altLang="en-US" sz="1800" dirty="0"/>
              <a:t>’</a:t>
            </a:r>
            <a:r>
              <a:rPr lang="en-US" altLang="x-none" sz="1800" dirty="0"/>
              <a:t>ll hear a lot around Facebook offices: </a:t>
            </a:r>
            <a:r>
              <a:rPr lang="en-US" altLang="en-US" sz="1800" dirty="0"/>
              <a:t>“</a:t>
            </a:r>
            <a:r>
              <a:rPr lang="en-US" altLang="x-none" sz="1800" dirty="0"/>
              <a:t>Code wins arguments.</a:t>
            </a:r>
            <a:r>
              <a:rPr lang="en-US" altLang="en-US" sz="1800" dirty="0"/>
              <a:t>”</a:t>
            </a:r>
            <a:endParaRPr lang="en-US" altLang="x-none" sz="1800" dirty="0"/>
          </a:p>
          <a:p>
            <a:pPr lvl="1" eaLnBrk="1" hangingPunct="1"/>
            <a:endParaRPr lang="en-US" altLang="x-none" sz="1200" dirty="0"/>
          </a:p>
          <a:p>
            <a:pPr eaLnBrk="1" hangingPunct="1"/>
            <a:r>
              <a:rPr lang="en-US" altLang="x-none" sz="1800" i="1" dirty="0"/>
              <a:t>No code base I have worked on had any design documents that you can rely on to understand the architecture of the code (if it exists, it is out of date in less than a week, anything artifact that does not break the build is not worth maintaining), the best skill student can learn is to dive into a giant code base and be up to speed quickly so they can contribute meaningfully.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x-none" dirty="0"/>
              <a:t>Is this correct?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Implementation</a:t>
            </a:r>
          </a:p>
        </p:txBody>
      </p:sp>
      <p:sp>
        <p:nvSpPr>
          <p:cNvPr id="481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“</a:t>
            </a:r>
            <a:r>
              <a:rPr lang="en-US" altLang="x-none">
                <a:ea typeface="ＭＳ Ｐゴシック" charset="-128"/>
              </a:rPr>
              <a:t>Hacking</a:t>
            </a:r>
            <a:r>
              <a:rPr lang="en-US" altLang="en-US">
                <a:ea typeface="ＭＳ Ｐゴシック" charset="-128"/>
              </a:rPr>
              <a:t>”</a:t>
            </a:r>
            <a:r>
              <a:rPr lang="en-US" altLang="x-none">
                <a:ea typeface="ＭＳ Ｐゴシック" charset="-128"/>
              </a:rPr>
              <a:t> vs. Designing and implementing?</a:t>
            </a:r>
          </a:p>
          <a:p>
            <a:pPr lvl="1"/>
            <a:r>
              <a:rPr lang="en-US" altLang="x-none">
                <a:ea typeface="ＭＳ Ｐゴシック" charset="-128"/>
              </a:rPr>
              <a:t>What are the consequences of focusing solely on producing working code?</a:t>
            </a:r>
          </a:p>
          <a:p>
            <a:pPr lvl="1"/>
            <a:r>
              <a:rPr lang="en-US" altLang="x-none">
                <a:ea typeface="ＭＳ Ｐゴシック" charset="-128"/>
              </a:rPr>
              <a:t>When is </a:t>
            </a:r>
            <a:r>
              <a:rPr lang="en-US" altLang="en-US">
                <a:ea typeface="ＭＳ Ｐゴシック" charset="-128"/>
              </a:rPr>
              <a:t>“</a:t>
            </a:r>
            <a:r>
              <a:rPr lang="en-US" altLang="x-none">
                <a:ea typeface="ＭＳ Ｐゴシック" charset="-128"/>
              </a:rPr>
              <a:t>Hacking</a:t>
            </a:r>
            <a:r>
              <a:rPr lang="en-US" altLang="en-US">
                <a:ea typeface="ＭＳ Ｐゴシック" charset="-128"/>
              </a:rPr>
              <a:t>”</a:t>
            </a:r>
            <a:r>
              <a:rPr lang="en-US" altLang="x-none">
                <a:ea typeface="ＭＳ Ｐゴシック" charset="-128"/>
              </a:rPr>
              <a:t> appropriate, when is it not?</a:t>
            </a:r>
          </a:p>
          <a:p>
            <a:pPr lvl="1"/>
            <a:endParaRPr lang="en-US" altLang="x-none">
              <a:ea typeface="ＭＳ Ｐゴシック" charset="-128"/>
            </a:endParaRP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5FFA05A-2E80-DF4F-B143-3D89E0AF06B9}" type="slidenum">
              <a:rPr lang="en-US" altLang="x-none" sz="1400">
                <a:latin typeface="Arial Black" charset="0"/>
              </a:rPr>
              <a:pPr eaLnBrk="1" hangingPunct="1"/>
              <a:t>27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Implementation</a:t>
            </a:r>
          </a:p>
        </p:txBody>
      </p:sp>
      <p:sp>
        <p:nvSpPr>
          <p:cNvPr id="4915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The objective is to create machine-executable source code</a:t>
            </a:r>
          </a:p>
          <a:p>
            <a:pPr lvl="1"/>
            <a:r>
              <a:rPr lang="en-US" altLang="x-none">
                <a:ea typeface="ＭＳ Ｐゴシック" charset="-128"/>
              </a:rPr>
              <a:t>That code should be faithful to the architecture </a:t>
            </a:r>
          </a:p>
          <a:p>
            <a:pPr lvl="2"/>
            <a:r>
              <a:rPr lang="en-US" altLang="x-none">
                <a:ea typeface="ＭＳ Ｐゴシック" charset="-128"/>
              </a:rPr>
              <a:t>Alternatively, it may adapt the architecture</a:t>
            </a:r>
          </a:p>
          <a:p>
            <a:pPr lvl="2"/>
            <a:r>
              <a:rPr lang="en-US" altLang="x-none">
                <a:ea typeface="ＭＳ Ｐゴシック" charset="-128"/>
              </a:rPr>
              <a:t>How much adaptation is allowed?</a:t>
            </a:r>
          </a:p>
          <a:p>
            <a:pPr lvl="2"/>
            <a:r>
              <a:rPr lang="en-US" altLang="x-none">
                <a:ea typeface="ＭＳ Ｐゴシック" charset="-128"/>
              </a:rPr>
              <a:t>Architecturally-relevant vs. -unimportant adaptations</a:t>
            </a:r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ADE22773-3B9E-B647-9231-DC073937A51C}" type="slidenum">
              <a:rPr lang="en-US" altLang="x-none" sz="1400">
                <a:latin typeface="Arial Black" charset="0"/>
              </a:rPr>
              <a:pPr eaLnBrk="1" hangingPunct="1"/>
              <a:t>28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Faithful Implementation </a:t>
            </a:r>
          </a:p>
        </p:txBody>
      </p:sp>
      <p:sp>
        <p:nvSpPr>
          <p:cNvPr id="46082" name="Content Placeholder 2"/>
          <p:cNvSpPr>
            <a:spLocks noGrp="1"/>
          </p:cNvSpPr>
          <p:nvPr>
            <p:ph idx="1"/>
          </p:nvPr>
        </p:nvSpPr>
        <p:spPr>
          <a:xfrm>
            <a:off x="574675" y="1916113"/>
            <a:ext cx="8101013" cy="3810000"/>
          </a:xfrm>
        </p:spPr>
        <p:txBody>
          <a:bodyPr/>
          <a:lstStyle/>
          <a:p>
            <a:r>
              <a:rPr lang="en-US" altLang="x-none" sz="2400">
                <a:ea typeface="ＭＳ Ｐゴシック" charset="-128"/>
              </a:rPr>
              <a:t>All of the structural elements in the architecture are implemented </a:t>
            </a:r>
          </a:p>
          <a:p>
            <a:r>
              <a:rPr lang="en-US" altLang="x-none" sz="2400">
                <a:ea typeface="ＭＳ Ｐゴシック" charset="-128"/>
              </a:rPr>
              <a:t>Source code must not utilize major new computational elements that have no corresponding elements in the architecture</a:t>
            </a:r>
          </a:p>
          <a:p>
            <a:r>
              <a:rPr lang="en-US" altLang="x-none" sz="2400">
                <a:ea typeface="ＭＳ Ｐゴシック" charset="-128"/>
              </a:rPr>
              <a:t>Source code must not contain new connections between architectural elements that are not found in the architecture</a:t>
            </a:r>
          </a:p>
          <a:p>
            <a:r>
              <a:rPr lang="en-US" altLang="x-none" sz="2400">
                <a:ea typeface="ＭＳ Ｐゴシック" charset="-128"/>
                <a:sym typeface="Wingdings" charset="2"/>
              </a:rPr>
              <a:t>Is this realistic?</a:t>
            </a:r>
            <a:br>
              <a:rPr lang="en-US" altLang="x-none" sz="2400">
                <a:ea typeface="ＭＳ Ｐゴシック" charset="-128"/>
                <a:sym typeface="Wingdings" charset="2"/>
              </a:rPr>
            </a:br>
            <a:r>
              <a:rPr lang="en-US" altLang="x-none" sz="2400">
                <a:ea typeface="ＭＳ Ｐゴシック" charset="-128"/>
                <a:sym typeface="Wingdings" charset="2"/>
              </a:rPr>
              <a:t>Overly constraining? </a:t>
            </a:r>
            <a:br>
              <a:rPr lang="en-US" altLang="x-none" sz="2400">
                <a:ea typeface="ＭＳ Ｐゴシック" charset="-128"/>
                <a:sym typeface="Wingdings" charset="2"/>
              </a:rPr>
            </a:br>
            <a:r>
              <a:rPr lang="en-US" altLang="x-none" sz="2400">
                <a:ea typeface="ＭＳ Ｐゴシック" charset="-128"/>
                <a:sym typeface="Wingdings" charset="2"/>
              </a:rPr>
              <a:t>What if we deviate from this?</a:t>
            </a:r>
            <a:endParaRPr lang="en-US" altLang="x-none" sz="2400">
              <a:ea typeface="ＭＳ Ｐゴシック" charset="-128"/>
            </a:endParaRPr>
          </a:p>
          <a:p>
            <a:endParaRPr lang="en-US" altLang="x-none">
              <a:ea typeface="ＭＳ Ｐゴシック" charset="-128"/>
            </a:endParaRPr>
          </a:p>
        </p:txBody>
      </p:sp>
      <p:sp>
        <p:nvSpPr>
          <p:cNvPr id="5017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3D9E13D5-D206-0649-A9C2-C7125CD16415}" type="slidenum">
              <a:rPr lang="en-US" altLang="x-none" sz="1400">
                <a:latin typeface="Arial Black" charset="0"/>
              </a:rPr>
              <a:pPr eaLnBrk="1" hangingPunct="1"/>
              <a:t>29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981075"/>
            <a:ext cx="8459787" cy="1025525"/>
          </a:xfrm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Software development lifecycle</a:t>
            </a:r>
          </a:p>
        </p:txBody>
      </p:sp>
      <p:sp>
        <p:nvSpPr>
          <p:cNvPr id="1843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B99E36E-8D41-234A-B151-BCAEB18DE2CA}" type="slidenum">
              <a:rPr lang="en-US" altLang="x-none" sz="1400">
                <a:latin typeface="Arial Black" charset="0"/>
              </a:rPr>
              <a:pPr eaLnBrk="1" hangingPunct="1"/>
              <a:t>3</a:t>
            </a:fld>
            <a:endParaRPr lang="en-US" altLang="x-none" sz="1400">
              <a:latin typeface="Arial Black" charset="0"/>
            </a:endParaRPr>
          </a:p>
        </p:txBody>
      </p:sp>
      <p:pic>
        <p:nvPicPr>
          <p:cNvPr id="1843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1987550"/>
            <a:ext cx="4843462" cy="487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Unfaithful Implementation </a:t>
            </a:r>
          </a:p>
        </p:txBody>
      </p:sp>
      <p:sp>
        <p:nvSpPr>
          <p:cNvPr id="471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x-none" sz="2400">
                <a:ea typeface="ＭＳ Ｐゴシック" charset="-128"/>
              </a:rPr>
              <a:t>The implementation does have an architecture</a:t>
            </a:r>
          </a:p>
          <a:p>
            <a:pPr lvl="1">
              <a:lnSpc>
                <a:spcPct val="90000"/>
              </a:lnSpc>
            </a:pPr>
            <a:r>
              <a:rPr lang="en-US" altLang="x-none" sz="2000">
                <a:ea typeface="ＭＳ Ｐゴシック" charset="-128"/>
              </a:rPr>
              <a:t>It is latent, as opposed to what is documented. </a:t>
            </a:r>
          </a:p>
          <a:p>
            <a:pPr>
              <a:lnSpc>
                <a:spcPct val="90000"/>
              </a:lnSpc>
            </a:pPr>
            <a:r>
              <a:rPr lang="en-US" altLang="x-none" sz="2400">
                <a:ea typeface="ＭＳ Ｐゴシック" charset="-128"/>
              </a:rPr>
              <a:t>Failure to recognize the distinction between planned and implemented architecture</a:t>
            </a:r>
          </a:p>
          <a:p>
            <a:pPr lvl="1">
              <a:lnSpc>
                <a:spcPct val="90000"/>
              </a:lnSpc>
            </a:pPr>
            <a:r>
              <a:rPr lang="en-US" altLang="x-none" sz="2000">
                <a:ea typeface="ＭＳ Ｐゴシック" charset="-128"/>
              </a:rPr>
              <a:t>robs one of the ability to reason about the application</a:t>
            </a:r>
            <a:r>
              <a:rPr lang="ja-JP" altLang="en-US" sz="2000">
                <a:ea typeface="ＭＳ Ｐゴシック" charset="-128"/>
              </a:rPr>
              <a:t>’</a:t>
            </a:r>
            <a:r>
              <a:rPr lang="en-US" altLang="ja-JP" sz="2000">
                <a:ea typeface="ＭＳ Ｐゴシック" charset="-128"/>
              </a:rPr>
              <a:t>s architecture in the future</a:t>
            </a:r>
          </a:p>
          <a:p>
            <a:pPr lvl="1">
              <a:lnSpc>
                <a:spcPct val="90000"/>
              </a:lnSpc>
            </a:pPr>
            <a:r>
              <a:rPr lang="en-US" altLang="x-none" sz="2000">
                <a:ea typeface="ＭＳ Ｐゴシック" charset="-128"/>
              </a:rPr>
              <a:t>misleads all stakeholders regarding what they believe they have as opposed to what they really have</a:t>
            </a:r>
          </a:p>
          <a:p>
            <a:pPr lvl="1">
              <a:lnSpc>
                <a:spcPct val="90000"/>
              </a:lnSpc>
            </a:pPr>
            <a:r>
              <a:rPr lang="en-US" altLang="x-none" sz="2000">
                <a:ea typeface="ＭＳ Ｐゴシック" charset="-128"/>
              </a:rPr>
              <a:t>makes any development or evolution strategy that is based on the documented (but inaccurate) architecture doomed to failure</a:t>
            </a:r>
          </a:p>
        </p:txBody>
      </p:sp>
      <p:sp>
        <p:nvSpPr>
          <p:cNvPr id="5120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2FEED8C8-A262-7142-A2F1-3FF379D50557}" type="slidenum">
              <a:rPr lang="en-US" altLang="x-none" sz="1400">
                <a:latin typeface="Arial Black" charset="0"/>
              </a:rPr>
              <a:pPr eaLnBrk="1" hangingPunct="1"/>
              <a:t>30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Implementation Strategies</a:t>
            </a:r>
          </a:p>
        </p:txBody>
      </p:sp>
      <p:sp>
        <p:nvSpPr>
          <p:cNvPr id="5325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2400">
                <a:ea typeface="ＭＳ Ｐゴシック" charset="-128"/>
              </a:rPr>
              <a:t>Generative techniques</a:t>
            </a:r>
          </a:p>
          <a:p>
            <a:pPr lvl="1"/>
            <a:r>
              <a:rPr lang="en-US" altLang="x-none" sz="2000">
                <a:ea typeface="ＭＳ Ｐゴシック" charset="-128"/>
              </a:rPr>
              <a:t>e.g. parser generators</a:t>
            </a:r>
          </a:p>
          <a:p>
            <a:r>
              <a:rPr lang="en-US" altLang="x-none" sz="2400">
                <a:ea typeface="ＭＳ Ｐゴシック" charset="-128"/>
              </a:rPr>
              <a:t>Frameworks</a:t>
            </a:r>
          </a:p>
          <a:p>
            <a:pPr lvl="1"/>
            <a:r>
              <a:rPr lang="en-US" altLang="x-none" sz="2000">
                <a:ea typeface="ＭＳ Ｐゴシック" charset="-128"/>
              </a:rPr>
              <a:t>collections of source code with identified places where the engineer must </a:t>
            </a:r>
            <a:r>
              <a:rPr lang="ja-JP" altLang="en-US" sz="2000">
                <a:ea typeface="ＭＳ Ｐゴシック" charset="-128"/>
              </a:rPr>
              <a:t>“</a:t>
            </a:r>
            <a:r>
              <a:rPr lang="en-US" altLang="ja-JP" sz="2000">
                <a:ea typeface="ＭＳ Ｐゴシック" charset="-128"/>
              </a:rPr>
              <a:t>fill in the blanks</a:t>
            </a:r>
            <a:r>
              <a:rPr lang="ja-JP" altLang="en-US" sz="2000">
                <a:ea typeface="ＭＳ Ｐゴシック" charset="-128"/>
              </a:rPr>
              <a:t>”</a:t>
            </a:r>
            <a:endParaRPr lang="en-US" altLang="ja-JP" sz="2000">
              <a:ea typeface="ＭＳ Ｐゴシック" charset="-128"/>
            </a:endParaRPr>
          </a:p>
          <a:p>
            <a:r>
              <a:rPr lang="en-US" altLang="x-none" sz="2400">
                <a:ea typeface="ＭＳ Ｐゴシック" charset="-128"/>
              </a:rPr>
              <a:t>Middleware</a:t>
            </a:r>
          </a:p>
          <a:p>
            <a:pPr lvl="1"/>
            <a:r>
              <a:rPr lang="en-US" altLang="x-none" sz="2000">
                <a:ea typeface="ＭＳ Ｐゴシック" charset="-128"/>
              </a:rPr>
              <a:t>CORBA, DCOM, RPC, … </a:t>
            </a:r>
          </a:p>
          <a:p>
            <a:r>
              <a:rPr lang="en-US" altLang="x-none" sz="2400">
                <a:ea typeface="ＭＳ Ｐゴシック" charset="-128"/>
              </a:rPr>
              <a:t>Reuse-based techniques</a:t>
            </a:r>
          </a:p>
          <a:p>
            <a:pPr lvl="1"/>
            <a:r>
              <a:rPr lang="en-US" altLang="x-none" sz="2000">
                <a:ea typeface="ＭＳ Ｐゴシック" charset="-128"/>
              </a:rPr>
              <a:t>Commercial off-the-shelf, open-source, in-house </a:t>
            </a:r>
          </a:p>
          <a:p>
            <a:r>
              <a:rPr lang="en-US" altLang="x-none" sz="2400">
                <a:ea typeface="ＭＳ Ｐゴシック" charset="-128"/>
              </a:rPr>
              <a:t>Writing all code manually</a:t>
            </a:r>
          </a:p>
        </p:txBody>
      </p:sp>
      <p:sp>
        <p:nvSpPr>
          <p:cNvPr id="5325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1398F9A-4A9A-C049-8BF7-C0879ABBA79A}" type="slidenum">
              <a:rPr lang="en-US" altLang="x-none" sz="1400">
                <a:latin typeface="Arial Black" charset="0"/>
              </a:rPr>
              <a:pPr eaLnBrk="1" hangingPunct="1"/>
              <a:t>31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50" y="981075"/>
            <a:ext cx="8640763" cy="1025525"/>
          </a:xfrm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Context of Software Architecture</a:t>
            </a:r>
          </a:p>
        </p:txBody>
      </p:sp>
      <p:sp>
        <p:nvSpPr>
          <p:cNvPr id="5529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solidFill>
                  <a:srgbClr val="B3B3B3"/>
                </a:solidFill>
                <a:ea typeface="ＭＳ Ｐゴシック" charset="-128"/>
              </a:rPr>
              <a:t>Requirements</a:t>
            </a:r>
          </a:p>
          <a:p>
            <a:r>
              <a:rPr lang="en-US" altLang="x-none">
                <a:solidFill>
                  <a:srgbClr val="B3B3B3"/>
                </a:solidFill>
                <a:ea typeface="ＭＳ Ｐゴシック" charset="-128"/>
              </a:rPr>
              <a:t>Design</a:t>
            </a:r>
          </a:p>
          <a:p>
            <a:r>
              <a:rPr lang="en-US" altLang="x-none">
                <a:solidFill>
                  <a:srgbClr val="B3B3B3"/>
                </a:solidFill>
                <a:ea typeface="ＭＳ Ｐゴシック" charset="-128"/>
              </a:rPr>
              <a:t>Implementation</a:t>
            </a:r>
          </a:p>
          <a:p>
            <a:r>
              <a:rPr lang="en-US" altLang="x-none">
                <a:ea typeface="ＭＳ Ｐゴシック" charset="-128"/>
              </a:rPr>
              <a:t>Analysis and Testing</a:t>
            </a:r>
          </a:p>
          <a:p>
            <a:r>
              <a:rPr lang="en-US" altLang="x-none">
                <a:solidFill>
                  <a:srgbClr val="B3B3B3"/>
                </a:solidFill>
                <a:ea typeface="ＭＳ Ｐゴシック" charset="-128"/>
              </a:rPr>
              <a:t>Evolution</a:t>
            </a:r>
          </a:p>
          <a:p>
            <a:r>
              <a:rPr lang="en-US" altLang="x-none">
                <a:solidFill>
                  <a:srgbClr val="B3B3B3"/>
                </a:solidFill>
                <a:ea typeface="ＭＳ Ｐゴシック" charset="-128"/>
              </a:rPr>
              <a:t>Development Process</a:t>
            </a:r>
          </a:p>
          <a:p>
            <a:endParaRPr lang="en-US" altLang="x-none">
              <a:ea typeface="ＭＳ Ｐゴシック" charset="-128"/>
            </a:endParaRPr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5E56D67B-12A3-C04C-B261-C83383E625A7}" type="slidenum">
              <a:rPr lang="en-US" altLang="x-none" sz="1400">
                <a:latin typeface="Arial Black" charset="0"/>
              </a:rPr>
              <a:pPr eaLnBrk="1" hangingPunct="1"/>
              <a:t>32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Analysis and Testing</a:t>
            </a:r>
          </a:p>
        </p:txBody>
      </p:sp>
      <p:sp>
        <p:nvSpPr>
          <p:cNvPr id="5632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assess the qualities of an artifact</a:t>
            </a:r>
          </a:p>
          <a:p>
            <a:r>
              <a:rPr lang="en-US" altLang="x-none">
                <a:ea typeface="ＭＳ Ｐゴシック" charset="-128"/>
              </a:rPr>
              <a:t>The earlier an error is detected and corrected the lower the aggregate cost </a:t>
            </a:r>
          </a:p>
          <a:p>
            <a:r>
              <a:rPr lang="en-US" altLang="x-none">
                <a:ea typeface="ＭＳ Ｐゴシック" charset="-128"/>
              </a:rPr>
              <a:t>Rigorous representations are required for analysis, so precise questions can be asked and answered</a:t>
            </a:r>
          </a:p>
          <a:p>
            <a:endParaRPr lang="en-US" altLang="x-none">
              <a:ea typeface="ＭＳ Ｐゴシック" charset="-128"/>
            </a:endParaRPr>
          </a:p>
        </p:txBody>
      </p:sp>
      <p:sp>
        <p:nvSpPr>
          <p:cNvPr id="5632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3098D86A-3F7A-684F-9C6B-61389C4EEBAD}" type="slidenum">
              <a:rPr lang="en-US" altLang="x-none" sz="1400">
                <a:latin typeface="Arial Black" charset="0"/>
              </a:rPr>
              <a:pPr eaLnBrk="1" hangingPunct="1"/>
              <a:t>33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50" y="981075"/>
            <a:ext cx="8712200" cy="1025525"/>
          </a:xfrm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Analysis of Architectural Models</a:t>
            </a:r>
          </a:p>
        </p:txBody>
      </p:sp>
      <p:sp>
        <p:nvSpPr>
          <p:cNvPr id="57346" name="Content Placeholder 2"/>
          <p:cNvSpPr>
            <a:spLocks noGrp="1"/>
          </p:cNvSpPr>
          <p:nvPr>
            <p:ph idx="1"/>
          </p:nvPr>
        </p:nvSpPr>
        <p:spPr>
          <a:xfrm>
            <a:off x="574675" y="2133600"/>
            <a:ext cx="8461375" cy="3810000"/>
          </a:xfrm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Formal architectural model can be examined for internal consistency and correctness</a:t>
            </a:r>
          </a:p>
          <a:p>
            <a:r>
              <a:rPr lang="en-US" altLang="x-none">
                <a:ea typeface="ＭＳ Ｐゴシック" charset="-128"/>
              </a:rPr>
              <a:t>An analysis on a formal model can reveal</a:t>
            </a:r>
          </a:p>
          <a:p>
            <a:pPr lvl="1"/>
            <a:r>
              <a:rPr lang="en-US" altLang="x-none">
                <a:ea typeface="ＭＳ Ｐゴシック" charset="-128"/>
              </a:rPr>
              <a:t>Component mismatch</a:t>
            </a:r>
          </a:p>
          <a:p>
            <a:pPr lvl="1"/>
            <a:r>
              <a:rPr lang="en-US" altLang="x-none">
                <a:ea typeface="ＭＳ Ｐゴシック" charset="-128"/>
              </a:rPr>
              <a:t>Incomplete specifications</a:t>
            </a:r>
          </a:p>
          <a:p>
            <a:pPr lvl="1"/>
            <a:r>
              <a:rPr lang="en-US" altLang="x-none">
                <a:ea typeface="ＭＳ Ｐゴシック" charset="-128"/>
              </a:rPr>
              <a:t>Undesired communication patterns</a:t>
            </a:r>
          </a:p>
          <a:p>
            <a:pPr lvl="1"/>
            <a:r>
              <a:rPr lang="en-US" altLang="x-none">
                <a:ea typeface="ＭＳ Ｐゴシック" charset="-128"/>
              </a:rPr>
              <a:t>Deadlocks</a:t>
            </a:r>
          </a:p>
          <a:p>
            <a:pPr lvl="1"/>
            <a:r>
              <a:rPr lang="en-US" altLang="x-none">
                <a:ea typeface="ＭＳ Ｐゴシック" charset="-128"/>
              </a:rPr>
              <a:t>Security flaws</a:t>
            </a:r>
          </a:p>
          <a:p>
            <a:r>
              <a:rPr lang="en-US" altLang="x-none">
                <a:ea typeface="ＭＳ Ｐゴシック" charset="-128"/>
              </a:rPr>
              <a:t>It can be used for size and development time estimations</a:t>
            </a:r>
          </a:p>
          <a:p>
            <a:endParaRPr lang="en-US" altLang="x-none">
              <a:ea typeface="ＭＳ Ｐゴシック" charset="-128"/>
            </a:endParaRPr>
          </a:p>
        </p:txBody>
      </p:sp>
      <p:sp>
        <p:nvSpPr>
          <p:cNvPr id="5734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2EB89EDC-19F9-F243-BEE9-977F030706DA}" type="slidenum">
              <a:rPr lang="en-US" altLang="x-none" sz="1400">
                <a:latin typeface="Arial Black" charset="0"/>
              </a:rPr>
              <a:pPr eaLnBrk="1" hangingPunct="1"/>
              <a:t>34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Analysis of Architectural Models (continued)</a:t>
            </a:r>
          </a:p>
        </p:txBody>
      </p:sp>
      <p:sp>
        <p:nvSpPr>
          <p:cNvPr id="58370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Architectural model </a:t>
            </a:r>
          </a:p>
          <a:p>
            <a:pPr lvl="1"/>
            <a:r>
              <a:rPr lang="en-US" altLang="x-none">
                <a:ea typeface="ＭＳ Ｐゴシック" charset="-128"/>
              </a:rPr>
              <a:t>may be examined for consistency with requirements</a:t>
            </a:r>
          </a:p>
          <a:p>
            <a:pPr lvl="1"/>
            <a:r>
              <a:rPr lang="en-US" altLang="x-none">
                <a:ea typeface="ＭＳ Ｐゴシック" charset="-128"/>
              </a:rPr>
              <a:t>may be used in determining analysis and testing strategies for source code</a:t>
            </a:r>
          </a:p>
          <a:p>
            <a:pPr lvl="1"/>
            <a:r>
              <a:rPr lang="en-US" altLang="x-none">
                <a:ea typeface="ＭＳ Ｐゴシック" charset="-128"/>
              </a:rPr>
              <a:t>may be used to check if an implementation is faithful </a:t>
            </a:r>
          </a:p>
        </p:txBody>
      </p:sp>
      <p:sp>
        <p:nvSpPr>
          <p:cNvPr id="58371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E87151E-403F-0240-A3D1-67FBEEB490E5}" type="slidenum">
              <a:rPr lang="en-US" altLang="x-none" sz="1400">
                <a:latin typeface="Arial Black" charset="0"/>
              </a:rPr>
              <a:pPr eaLnBrk="1" hangingPunct="1"/>
              <a:t>35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50" y="981075"/>
            <a:ext cx="8640763" cy="1025525"/>
          </a:xfrm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Context of Software Architecture</a:t>
            </a:r>
          </a:p>
        </p:txBody>
      </p:sp>
      <p:sp>
        <p:nvSpPr>
          <p:cNvPr id="6041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solidFill>
                  <a:srgbClr val="B3B3B3"/>
                </a:solidFill>
                <a:ea typeface="ＭＳ Ｐゴシック" charset="-128"/>
              </a:rPr>
              <a:t>Requirements</a:t>
            </a:r>
          </a:p>
          <a:p>
            <a:r>
              <a:rPr lang="en-US" altLang="x-none">
                <a:solidFill>
                  <a:srgbClr val="B3B3B3"/>
                </a:solidFill>
                <a:ea typeface="ＭＳ Ｐゴシック" charset="-128"/>
              </a:rPr>
              <a:t>Design</a:t>
            </a:r>
          </a:p>
          <a:p>
            <a:r>
              <a:rPr lang="en-US" altLang="x-none">
                <a:solidFill>
                  <a:srgbClr val="B3B3B3"/>
                </a:solidFill>
                <a:ea typeface="ＭＳ Ｐゴシック" charset="-128"/>
              </a:rPr>
              <a:t>Implementation</a:t>
            </a:r>
          </a:p>
          <a:p>
            <a:r>
              <a:rPr lang="en-US" altLang="x-none">
                <a:solidFill>
                  <a:srgbClr val="B3B3B3"/>
                </a:solidFill>
                <a:ea typeface="ＭＳ Ｐゴシック" charset="-128"/>
              </a:rPr>
              <a:t>Analysis and Testing</a:t>
            </a:r>
          </a:p>
          <a:p>
            <a:r>
              <a:rPr lang="en-US" altLang="x-none">
                <a:ea typeface="ＭＳ Ｐゴシック" charset="-128"/>
              </a:rPr>
              <a:t>Evolution</a:t>
            </a:r>
          </a:p>
          <a:p>
            <a:r>
              <a:rPr lang="en-US" altLang="x-none">
                <a:solidFill>
                  <a:srgbClr val="B3B3B3"/>
                </a:solidFill>
                <a:ea typeface="ＭＳ Ｐゴシック" charset="-128"/>
              </a:rPr>
              <a:t>Development Process</a:t>
            </a:r>
          </a:p>
          <a:p>
            <a:endParaRPr lang="en-US" altLang="x-none">
              <a:ea typeface="ＭＳ Ｐゴシック" charset="-128"/>
            </a:endParaRPr>
          </a:p>
        </p:txBody>
      </p:sp>
      <p:sp>
        <p:nvSpPr>
          <p:cNvPr id="6041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00CF20C-2826-0346-AE42-A5687CB50635}" type="slidenum">
              <a:rPr lang="en-US" altLang="x-none" sz="1400">
                <a:latin typeface="Arial Black" charset="0"/>
              </a:rPr>
              <a:pPr eaLnBrk="1" hangingPunct="1"/>
              <a:t>36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02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Evolution and Maintenance</a:t>
            </a:r>
          </a:p>
        </p:txBody>
      </p:sp>
      <p:sp>
        <p:nvSpPr>
          <p:cNvPr id="61442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2200">
                <a:ea typeface="ＭＳ Ｐゴシック" charset="-128"/>
              </a:rPr>
              <a:t>Software will evolve</a:t>
            </a:r>
          </a:p>
          <a:p>
            <a:pPr lvl="1"/>
            <a:r>
              <a:rPr lang="en-US" altLang="x-none" sz="2200">
                <a:ea typeface="ＭＳ Ｐゴシック" charset="-128"/>
              </a:rPr>
              <a:t>Regardless of whether one is using an </a:t>
            </a:r>
            <a:br>
              <a:rPr lang="en-US" altLang="x-none" sz="2200">
                <a:ea typeface="ＭＳ Ｐゴシック" charset="-128"/>
              </a:rPr>
            </a:br>
            <a:r>
              <a:rPr lang="en-US" altLang="x-none" sz="2200">
                <a:ea typeface="ＭＳ Ｐゴシック" charset="-128"/>
              </a:rPr>
              <a:t>architecture-centric development process or not </a:t>
            </a:r>
          </a:p>
          <a:p>
            <a:r>
              <a:rPr lang="en-US" altLang="x-none" sz="2200">
                <a:ea typeface="ＭＳ Ｐゴシック" charset="-128"/>
              </a:rPr>
              <a:t>The traditional software engineering approach to maintenance is largely ad hoc </a:t>
            </a:r>
          </a:p>
          <a:p>
            <a:pPr lvl="1"/>
            <a:r>
              <a:rPr lang="en-US" altLang="x-none" sz="2200">
                <a:ea typeface="ＭＳ Ｐゴシック" charset="-128"/>
              </a:rPr>
              <a:t>Risk of architectural decay and overall quality degradation</a:t>
            </a:r>
          </a:p>
          <a:p>
            <a:r>
              <a:rPr lang="en-US" altLang="x-none" sz="2200">
                <a:ea typeface="ＭＳ Ｐゴシック" charset="-128"/>
              </a:rPr>
              <a:t>Architecture-centric approach </a:t>
            </a:r>
          </a:p>
          <a:p>
            <a:pPr lvl="1"/>
            <a:r>
              <a:rPr lang="en-US" altLang="x-none" sz="2200">
                <a:ea typeface="ＭＳ Ｐゴシック" charset="-128"/>
              </a:rPr>
              <a:t>Sustained focus on an explicit, substantive, modifiable, faithful architectural model</a:t>
            </a:r>
          </a:p>
        </p:txBody>
      </p:sp>
      <p:sp>
        <p:nvSpPr>
          <p:cNvPr id="61443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683E2DA9-B7FA-2940-9C9C-1C5086042360}" type="slidenum">
              <a:rPr lang="en-US" altLang="x-none" sz="1400">
                <a:latin typeface="Arial Black" charset="0"/>
              </a:rPr>
              <a:pPr eaLnBrk="1" hangingPunct="1"/>
              <a:t>37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50" y="981075"/>
            <a:ext cx="8640763" cy="1025525"/>
          </a:xfrm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Context of Software Architecture</a:t>
            </a:r>
          </a:p>
        </p:txBody>
      </p:sp>
      <p:sp>
        <p:nvSpPr>
          <p:cNvPr id="6349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solidFill>
                  <a:srgbClr val="B3B3B3"/>
                </a:solidFill>
                <a:ea typeface="ＭＳ Ｐゴシック" charset="-128"/>
              </a:rPr>
              <a:t>Requirements</a:t>
            </a:r>
          </a:p>
          <a:p>
            <a:r>
              <a:rPr lang="en-US" altLang="x-none">
                <a:solidFill>
                  <a:srgbClr val="B3B3B3"/>
                </a:solidFill>
                <a:ea typeface="ＭＳ Ｐゴシック" charset="-128"/>
              </a:rPr>
              <a:t>Design</a:t>
            </a:r>
          </a:p>
          <a:p>
            <a:r>
              <a:rPr lang="en-US" altLang="x-none">
                <a:solidFill>
                  <a:srgbClr val="B3B3B3"/>
                </a:solidFill>
                <a:ea typeface="ＭＳ Ｐゴシック" charset="-128"/>
              </a:rPr>
              <a:t>Implementation</a:t>
            </a:r>
          </a:p>
          <a:p>
            <a:r>
              <a:rPr lang="en-US" altLang="x-none">
                <a:solidFill>
                  <a:srgbClr val="B3B3B3"/>
                </a:solidFill>
                <a:ea typeface="ＭＳ Ｐゴシック" charset="-128"/>
              </a:rPr>
              <a:t>Analysis and Testing</a:t>
            </a:r>
          </a:p>
          <a:p>
            <a:r>
              <a:rPr lang="en-US" altLang="x-none">
                <a:solidFill>
                  <a:srgbClr val="B3B3B3"/>
                </a:solidFill>
                <a:ea typeface="ＭＳ Ｐゴシック" charset="-128"/>
              </a:rPr>
              <a:t>Evolution</a:t>
            </a:r>
          </a:p>
          <a:p>
            <a:r>
              <a:rPr lang="en-US" altLang="x-none">
                <a:ea typeface="ＭＳ Ｐゴシック" charset="-128"/>
              </a:rPr>
              <a:t>Development Process</a:t>
            </a:r>
          </a:p>
          <a:p>
            <a:endParaRPr lang="en-US" altLang="x-none">
              <a:ea typeface="ＭＳ Ｐゴシック" charset="-128"/>
            </a:endParaRPr>
          </a:p>
        </p:txBody>
      </p:sp>
      <p:sp>
        <p:nvSpPr>
          <p:cNvPr id="6349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658892C-FB0E-754A-B9FF-73861DAE983A}" type="slidenum">
              <a:rPr lang="en-US" altLang="x-none" sz="1400">
                <a:latin typeface="Arial Black" charset="0"/>
              </a:rPr>
              <a:pPr eaLnBrk="1" hangingPunct="1"/>
              <a:t>38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Discussion</a:t>
            </a:r>
          </a:p>
        </p:txBody>
      </p:sp>
      <p:sp>
        <p:nvSpPr>
          <p:cNvPr id="67586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>
                <a:ea typeface="ＭＳ Ｐゴシック" charset="-128"/>
              </a:rPr>
              <a:t>How can you be faithful to the design?</a:t>
            </a:r>
          </a:p>
          <a:p>
            <a:r>
              <a:rPr lang="en-US" altLang="x-none" dirty="0">
                <a:ea typeface="ＭＳ Ｐゴシック" charset="-128"/>
              </a:rPr>
              <a:t>How can you empower developer </a:t>
            </a:r>
            <a:r>
              <a:rPr lang="en-US" altLang="x-none">
                <a:ea typeface="ＭＳ Ｐゴシック" charset="-128"/>
              </a:rPr>
              <a:t>creativity?</a:t>
            </a:r>
            <a:endParaRPr lang="en-US" altLang="x-none" dirty="0">
              <a:ea typeface="ＭＳ Ｐゴシック" charset="-128"/>
            </a:endParaRPr>
          </a:p>
        </p:txBody>
      </p:sp>
      <p:sp>
        <p:nvSpPr>
          <p:cNvPr id="67587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694B8AC-AE45-F44A-9855-7CAE24ADFFB7}" type="slidenum">
              <a:rPr lang="en-US" altLang="x-none" sz="1400">
                <a:latin typeface="Arial Black" charset="0"/>
              </a:rPr>
              <a:pPr eaLnBrk="1" hangingPunct="1"/>
              <a:t>39</a:t>
            </a:fld>
            <a:endParaRPr lang="en-US" altLang="x-none" sz="1400" dirty="0">
              <a:latin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307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1F6A53-7389-0848-BE0A-999A0AE95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Why is software architecture important?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BF8754-822C-1349-86D8-9683311685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E18501-9B78-D04F-B807-89517F7040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0A877-DAEF-2F45-B993-94DBC6C9A57A}" type="slidenum">
              <a:rPr lang="en-US" altLang="x-none" smtClean="0"/>
              <a:pPr/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0503047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Steps in any process</a:t>
            </a:r>
          </a:p>
        </p:txBody>
      </p:sp>
      <p:sp>
        <p:nvSpPr>
          <p:cNvPr id="645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Arial Black" charset="0"/>
              <a:buAutoNum type="arabicPeriod"/>
            </a:pPr>
            <a:r>
              <a:rPr lang="en-US" altLang="x-none" sz="2400">
                <a:ea typeface="ＭＳ Ｐゴシック" charset="-128"/>
              </a:rPr>
              <a:t>Making a business case for the system</a:t>
            </a:r>
          </a:p>
          <a:p>
            <a:pPr marL="514350" indent="-514350">
              <a:buFont typeface="Arial Black" charset="0"/>
              <a:buAutoNum type="arabicPeriod"/>
            </a:pPr>
            <a:r>
              <a:rPr lang="en-US" altLang="x-none" sz="2400">
                <a:ea typeface="ＭＳ Ｐゴシック" charset="-128"/>
              </a:rPr>
              <a:t>Understanding the architecturally significant requirements</a:t>
            </a:r>
          </a:p>
          <a:p>
            <a:pPr marL="514350" indent="-514350">
              <a:buFont typeface="Arial Black" charset="0"/>
              <a:buAutoNum type="arabicPeriod"/>
            </a:pPr>
            <a:r>
              <a:rPr lang="en-US" altLang="x-none" sz="2400">
                <a:ea typeface="ＭＳ Ｐゴシック" charset="-128"/>
              </a:rPr>
              <a:t>Creating or selecting the architecture</a:t>
            </a:r>
          </a:p>
          <a:p>
            <a:pPr marL="514350" indent="-514350">
              <a:buFont typeface="Arial Black" charset="0"/>
              <a:buAutoNum type="arabicPeriod"/>
            </a:pPr>
            <a:r>
              <a:rPr lang="en-US" altLang="x-none" sz="2400">
                <a:ea typeface="ＭＳ Ｐゴシック" charset="-128"/>
              </a:rPr>
              <a:t>Documenting and communicating the architecture</a:t>
            </a:r>
          </a:p>
          <a:p>
            <a:pPr marL="514350" indent="-514350">
              <a:buFont typeface="Arial Black" charset="0"/>
              <a:buAutoNum type="arabicPeriod"/>
            </a:pPr>
            <a:r>
              <a:rPr lang="en-US" altLang="x-none" sz="2400">
                <a:ea typeface="ＭＳ Ｐゴシック" charset="-128"/>
              </a:rPr>
              <a:t>Analyzing or evaluating the architecture</a:t>
            </a:r>
          </a:p>
          <a:p>
            <a:pPr marL="514350" indent="-514350">
              <a:buFont typeface="Arial Black" charset="0"/>
              <a:buAutoNum type="arabicPeriod"/>
            </a:pPr>
            <a:r>
              <a:rPr lang="en-US" altLang="x-none" sz="2400">
                <a:ea typeface="ＭＳ Ｐゴシック" charset="-128"/>
              </a:rPr>
              <a:t>Implementing and testing the system based on the architecture</a:t>
            </a:r>
          </a:p>
          <a:p>
            <a:pPr marL="514350" indent="-514350">
              <a:buFont typeface="Arial Black" charset="0"/>
              <a:buAutoNum type="arabicPeriod"/>
            </a:pPr>
            <a:r>
              <a:rPr lang="en-US" altLang="x-none" sz="2400">
                <a:ea typeface="ＭＳ Ｐゴシック" charset="-128"/>
              </a:rPr>
              <a:t>Ensuring that the implementation conforms to the architecture</a:t>
            </a:r>
          </a:p>
        </p:txBody>
      </p:sp>
      <p:sp>
        <p:nvSpPr>
          <p:cNvPr id="6451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0B62EB45-0034-904F-ACA2-EE512F24FF37}" type="slidenum">
              <a:rPr lang="en-US" altLang="x-none" sz="1400">
                <a:latin typeface="Arial Black" charset="0"/>
              </a:rPr>
              <a:pPr eaLnBrk="1" hangingPunct="1"/>
              <a:t>40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981075"/>
            <a:ext cx="8459787" cy="1025525"/>
          </a:xfrm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Architecture and business goals</a:t>
            </a:r>
          </a:p>
        </p:txBody>
      </p:sp>
      <p:sp>
        <p:nvSpPr>
          <p:cNvPr id="655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AAC6060-5C60-D142-8F2A-76D2ACD165D3}" type="slidenum">
              <a:rPr lang="en-US" altLang="x-none" sz="1400">
                <a:latin typeface="Arial Black" charset="0"/>
              </a:rPr>
              <a:pPr eaLnBrk="1" hangingPunct="1"/>
              <a:t>41</a:t>
            </a:fld>
            <a:endParaRPr lang="en-US" altLang="x-none" sz="1400">
              <a:latin typeface="Arial Black" charset="0"/>
            </a:endParaRPr>
          </a:p>
        </p:txBody>
      </p:sp>
      <p:pic>
        <p:nvPicPr>
          <p:cNvPr id="6553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989138"/>
            <a:ext cx="7526337" cy="484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Stakeholders</a:t>
            </a:r>
          </a:p>
        </p:txBody>
      </p:sp>
      <p:sp>
        <p:nvSpPr>
          <p:cNvPr id="66562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069A3476-C826-8A40-A461-CB636BAC932B}" type="slidenum">
              <a:rPr lang="en-US" altLang="x-none" sz="1400">
                <a:latin typeface="Arial Black" charset="0"/>
              </a:rPr>
              <a:pPr eaLnBrk="1" hangingPunct="1"/>
              <a:t>42</a:t>
            </a:fld>
            <a:endParaRPr lang="en-US" altLang="x-none" sz="1400">
              <a:latin typeface="Arial Black" charset="0"/>
            </a:endParaRPr>
          </a:p>
        </p:txBody>
      </p:sp>
      <p:pic>
        <p:nvPicPr>
          <p:cNvPr id="66563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19"/>
          <a:stretch>
            <a:fillRect/>
          </a:stretch>
        </p:blipFill>
        <p:spPr bwMode="auto">
          <a:xfrm>
            <a:off x="1547813" y="2022475"/>
            <a:ext cx="5461000" cy="486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4" name="TextBox 7"/>
          <p:cNvSpPr txBox="1">
            <a:spLocks noChangeArrowheads="1"/>
          </p:cNvSpPr>
          <p:nvPr/>
        </p:nvSpPr>
        <p:spPr bwMode="auto">
          <a:xfrm>
            <a:off x="0" y="6488113"/>
            <a:ext cx="10318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800"/>
              <a:t>p. 54-55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Summary (1)</a:t>
            </a:r>
          </a:p>
        </p:txBody>
      </p:sp>
      <p:sp>
        <p:nvSpPr>
          <p:cNvPr id="25602" name="Rectangle 7"/>
          <p:cNvSpPr>
            <a:spLocks noGrp="1" noChangeArrowheads="1"/>
          </p:cNvSpPr>
          <p:nvPr>
            <p:ph idx="1"/>
          </p:nvPr>
        </p:nvSpPr>
        <p:spPr>
          <a:xfrm>
            <a:off x="574675" y="2133600"/>
            <a:ext cx="8569325" cy="3810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x-none">
                <a:ea typeface="ＭＳ Ｐゴシック" charset="-128"/>
              </a:rPr>
              <a:t>software architecture affects every aspect of the classical software engineering activities </a:t>
            </a:r>
          </a:p>
          <a:p>
            <a:pPr>
              <a:lnSpc>
                <a:spcPct val="90000"/>
              </a:lnSpc>
            </a:pPr>
            <a:r>
              <a:rPr lang="en-US" altLang="x-none">
                <a:ea typeface="ＭＳ Ｐゴシック" charset="-128"/>
              </a:rPr>
              <a:t>The requirements activity is a co-equal partner with design activities</a:t>
            </a:r>
          </a:p>
          <a:p>
            <a:pPr>
              <a:lnSpc>
                <a:spcPct val="90000"/>
              </a:lnSpc>
            </a:pPr>
            <a:r>
              <a:rPr lang="en-US" altLang="x-none">
                <a:ea typeface="ＭＳ Ｐゴシック" charset="-128"/>
              </a:rPr>
              <a:t>The design activity is enriched by knowledge gained in previous product developments</a:t>
            </a:r>
          </a:p>
          <a:p>
            <a:pPr>
              <a:lnSpc>
                <a:spcPct val="90000"/>
              </a:lnSpc>
            </a:pPr>
            <a:r>
              <a:rPr lang="en-US" altLang="x-none">
                <a:ea typeface="ＭＳ Ｐゴシック" charset="-128"/>
              </a:rPr>
              <a:t>The implementation activity </a:t>
            </a:r>
          </a:p>
          <a:p>
            <a:pPr lvl="1">
              <a:lnSpc>
                <a:spcPct val="90000"/>
              </a:lnSpc>
            </a:pPr>
            <a:r>
              <a:rPr lang="en-US" altLang="x-none">
                <a:ea typeface="ＭＳ Ｐゴシック" charset="-128"/>
              </a:rPr>
              <a:t>is centered on creating a faithful implementation of the architecture </a:t>
            </a:r>
          </a:p>
          <a:p>
            <a:pPr lvl="1">
              <a:lnSpc>
                <a:spcPct val="90000"/>
              </a:lnSpc>
            </a:pPr>
            <a:r>
              <a:rPr lang="en-US" altLang="x-none">
                <a:ea typeface="ＭＳ Ｐゴシック" charset="-128"/>
              </a:rPr>
              <a:t>utilizes a variety of techniques to achieve this in a cost-effective manner </a:t>
            </a:r>
          </a:p>
        </p:txBody>
      </p:sp>
      <p:sp>
        <p:nvSpPr>
          <p:cNvPr id="68611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0E427966-5F74-264D-B2F7-44DD6C6F8325}" type="slidenum">
              <a:rPr lang="en-US" altLang="x-none" sz="1400">
                <a:latin typeface="Arial Black" charset="0"/>
              </a:rPr>
              <a:pPr eaLnBrk="1" hangingPunct="1"/>
              <a:t>43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Summary (2)</a:t>
            </a:r>
          </a:p>
        </p:txBody>
      </p:sp>
      <p:sp>
        <p:nvSpPr>
          <p:cNvPr id="27650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Analysis and testing activities can be focused on and guided by the architecture </a:t>
            </a:r>
          </a:p>
          <a:p>
            <a:r>
              <a:rPr lang="en-US" altLang="x-none">
                <a:ea typeface="ＭＳ Ｐゴシック" charset="-128"/>
              </a:rPr>
              <a:t>Evolution activities revolve around the product</a:t>
            </a:r>
            <a:r>
              <a:rPr lang="ja-JP" altLang="en-US">
                <a:ea typeface="ＭＳ Ｐゴシック" charset="-128"/>
              </a:rPr>
              <a:t>’</a:t>
            </a:r>
            <a:r>
              <a:rPr lang="en-US" altLang="ja-JP">
                <a:ea typeface="ＭＳ Ｐゴシック" charset="-128"/>
              </a:rPr>
              <a:t>s architecture. </a:t>
            </a:r>
          </a:p>
          <a:p>
            <a:r>
              <a:rPr lang="en-US" altLang="x-none">
                <a:ea typeface="ＭＳ Ｐゴシック" charset="-128"/>
              </a:rPr>
              <a:t>An equal focus on process and product results from a proper understanding of the role of software architecture </a:t>
            </a:r>
          </a:p>
        </p:txBody>
      </p:sp>
      <p:sp>
        <p:nvSpPr>
          <p:cNvPr id="70659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6991D4B-A768-424D-8D74-A8F589B33F87}" type="slidenum">
              <a:rPr lang="en-US" altLang="x-none" sz="1400">
                <a:latin typeface="Arial Black" charset="0"/>
              </a:rPr>
              <a:pPr eaLnBrk="1" hangingPunct="1"/>
              <a:t>44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A9F59B8-DDD6-0A4E-88BB-29C7BD383FB7}" type="slidenum">
              <a:rPr lang="en-US" altLang="x-none" sz="1400">
                <a:latin typeface="Arial Black" charset="0"/>
              </a:rPr>
              <a:pPr eaLnBrk="1" hangingPunct="1"/>
              <a:t>5</a:t>
            </a:fld>
            <a:endParaRPr lang="en-US" altLang="x-none" sz="1400">
              <a:latin typeface="Arial Black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1371600" y="3141663"/>
            <a:ext cx="7772400" cy="1362075"/>
          </a:xfrm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Quality Software,</a:t>
            </a:r>
            <a:br>
              <a:rPr lang="en-US" altLang="x-none">
                <a:ea typeface="ＭＳ Ｐゴシック" charset="-128"/>
              </a:rPr>
            </a:br>
            <a:r>
              <a:rPr lang="en-US" altLang="x-none">
                <a:ea typeface="ＭＳ Ｐゴシック" charset="-128"/>
              </a:rPr>
              <a:t>	On Time,</a:t>
            </a:r>
            <a:br>
              <a:rPr lang="en-US" altLang="x-none">
                <a:ea typeface="ＭＳ Ｐゴシック" charset="-128"/>
              </a:rPr>
            </a:br>
            <a:r>
              <a:rPr lang="en-US" altLang="x-none">
                <a:ea typeface="ＭＳ Ｐゴシック" charset="-128"/>
              </a:rPr>
              <a:t>		and Within Budget</a:t>
            </a:r>
          </a:p>
        </p:txBody>
      </p:sp>
    </p:spTree>
    <p:extLst>
      <p:ext uri="{BB962C8B-B14F-4D97-AF65-F5344CB8AC3E}">
        <p14:creationId xmlns:p14="http://schemas.microsoft.com/office/powerpoint/2010/main" val="2503518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9835ED-11FB-3D48-874D-CB5396F05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Software architecture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2D9734-1A18-014B-9FA4-CB00D6BB8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E" dirty="0"/>
              <a:t>Communicate design</a:t>
            </a:r>
          </a:p>
          <a:p>
            <a:pPr lvl="1"/>
            <a:r>
              <a:rPr lang="en-GB" dirty="0"/>
              <a:t>Q</a:t>
            </a:r>
            <a:r>
              <a:rPr lang="en-SE" dirty="0"/>
              <a:t>uality attributes</a:t>
            </a:r>
          </a:p>
          <a:p>
            <a:pPr lvl="1"/>
            <a:r>
              <a:rPr lang="en-SE" dirty="0"/>
              <a:t>Features</a:t>
            </a:r>
          </a:p>
          <a:p>
            <a:pPr lvl="1"/>
            <a:r>
              <a:rPr lang="en-SE" dirty="0"/>
              <a:t>How to work with the code</a:t>
            </a:r>
          </a:p>
          <a:p>
            <a:pPr lvl="1"/>
            <a:r>
              <a:rPr lang="en-SE" dirty="0"/>
              <a:t>Manage change</a:t>
            </a:r>
          </a:p>
          <a:p>
            <a:r>
              <a:rPr lang="en-SE" dirty="0"/>
              <a:t>Developer creativity</a:t>
            </a:r>
          </a:p>
          <a:p>
            <a:r>
              <a:rPr lang="en-SE" dirty="0"/>
              <a:t>Cost and schedule</a:t>
            </a:r>
          </a:p>
          <a:p>
            <a:r>
              <a:rPr lang="en-SE" dirty="0"/>
              <a:t>Find faults early</a:t>
            </a:r>
          </a:p>
          <a:p>
            <a:r>
              <a:rPr lang="en-SE" dirty="0"/>
              <a:t>Of interest for many stakeholders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12568C-60DC-444F-93CA-E0C9E12D82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B75AE-8B76-DA41-9845-D0F645B91A20}" type="slidenum">
              <a:rPr lang="en-US" altLang="x-none" smtClean="0"/>
              <a:pPr/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03808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Why is software architecture important?</a:t>
            </a:r>
          </a:p>
        </p:txBody>
      </p:sp>
      <p:sp>
        <p:nvSpPr>
          <p:cNvPr id="32770" name="Content Placeholder 2"/>
          <p:cNvSpPr>
            <a:spLocks noGrp="1"/>
          </p:cNvSpPr>
          <p:nvPr>
            <p:ph idx="1"/>
          </p:nvPr>
        </p:nvSpPr>
        <p:spPr>
          <a:xfrm>
            <a:off x="574675" y="2133600"/>
            <a:ext cx="8461375" cy="3810000"/>
          </a:xfrm>
        </p:spPr>
        <p:txBody>
          <a:bodyPr/>
          <a:lstStyle/>
          <a:p>
            <a:pPr marL="514350" indent="-514350">
              <a:buFont typeface="Arial Black" charset="0"/>
              <a:buAutoNum type="arabicPeriod"/>
            </a:pPr>
            <a:r>
              <a:rPr lang="en-US" altLang="x-none">
                <a:ea typeface="ＭＳ Ｐゴシック" charset="-128"/>
              </a:rPr>
              <a:t>Will inhibit or enable driving quality attributes</a:t>
            </a:r>
          </a:p>
          <a:p>
            <a:pPr marL="514350" indent="-514350">
              <a:buFont typeface="Arial Black" charset="0"/>
              <a:buAutoNum type="arabicPeriod"/>
            </a:pPr>
            <a:r>
              <a:rPr lang="en-US" altLang="x-none">
                <a:ea typeface="ＭＳ Ｐゴシック" charset="-128"/>
              </a:rPr>
              <a:t>Allows management of change as it evolves</a:t>
            </a:r>
          </a:p>
          <a:p>
            <a:pPr marL="514350" indent="-514350">
              <a:buFont typeface="Arial Black" charset="0"/>
              <a:buAutoNum type="arabicPeriod"/>
            </a:pPr>
            <a:r>
              <a:rPr lang="en-US" altLang="x-none">
                <a:ea typeface="ＭＳ Ｐゴシック" charset="-128"/>
              </a:rPr>
              <a:t>Early prediction of a system</a:t>
            </a:r>
            <a:r>
              <a:rPr lang="en-US" altLang="en-US">
                <a:ea typeface="ＭＳ Ｐゴシック" charset="-128"/>
              </a:rPr>
              <a:t>’</a:t>
            </a:r>
            <a:r>
              <a:rPr lang="en-US" altLang="x-none">
                <a:ea typeface="ＭＳ Ｐゴシック" charset="-128"/>
              </a:rPr>
              <a:t>s qualities</a:t>
            </a:r>
          </a:p>
          <a:p>
            <a:pPr marL="514350" indent="-514350">
              <a:buFont typeface="Arial Black" charset="0"/>
              <a:buAutoNum type="arabicPeriod"/>
            </a:pPr>
            <a:r>
              <a:rPr lang="en-US" altLang="x-none">
                <a:ea typeface="ＭＳ Ｐゴシック" charset="-128"/>
              </a:rPr>
              <a:t>Enhance communication among stakeholders</a:t>
            </a:r>
          </a:p>
          <a:p>
            <a:pPr marL="514350" indent="-514350">
              <a:buFont typeface="Arial Black" charset="0"/>
              <a:buAutoNum type="arabicPeriod"/>
            </a:pPr>
            <a:r>
              <a:rPr lang="en-US" altLang="x-none">
                <a:ea typeface="ＭＳ Ｐゴシック" charset="-128"/>
              </a:rPr>
              <a:t>Fundamental design decisions</a:t>
            </a:r>
          </a:p>
          <a:p>
            <a:pPr marL="514350" indent="-514350">
              <a:buFont typeface="Arial Black" charset="0"/>
              <a:buAutoNum type="arabicPeriod"/>
            </a:pPr>
            <a:r>
              <a:rPr lang="en-US" altLang="x-none">
                <a:ea typeface="ＭＳ Ｐゴシック" charset="-128"/>
              </a:rPr>
              <a:t>Constraints on subsequent implementation</a:t>
            </a:r>
          </a:p>
          <a:p>
            <a:pPr marL="514350" indent="-514350">
              <a:buFont typeface="Arial Black" charset="0"/>
              <a:buAutoNum type="arabicPeriod"/>
            </a:pPr>
            <a:r>
              <a:rPr lang="en-US" altLang="x-none">
                <a:ea typeface="ＭＳ Ｐゴシック" charset="-128"/>
              </a:rPr>
              <a:t>Dictates the structure of an organization</a:t>
            </a:r>
          </a:p>
          <a:p>
            <a:pPr marL="514350" indent="-514350">
              <a:buFont typeface="Arial Black" charset="0"/>
              <a:buAutoNum type="arabicPeriod"/>
            </a:pPr>
            <a:r>
              <a:rPr lang="en-US" altLang="x-none">
                <a:ea typeface="ＭＳ Ｐゴシック" charset="-128"/>
              </a:rPr>
              <a:t>Basis for evolutionary prototyping</a:t>
            </a:r>
          </a:p>
          <a:p>
            <a:pPr marL="514350" indent="-514350">
              <a:buFont typeface="Arial Black" charset="0"/>
              <a:buAutoNum type="arabicPeriod"/>
            </a:pPr>
            <a:endParaRPr lang="en-US" altLang="x-none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0E01775-040C-CB4F-BA3D-F4F98764F364}" type="slidenum">
              <a:rPr lang="en-US" altLang="x-none" sz="1400">
                <a:latin typeface="Arial Black" charset="0"/>
              </a:rPr>
              <a:pPr eaLnBrk="1" hangingPunct="1"/>
              <a:t>7</a:t>
            </a:fld>
            <a:endParaRPr lang="en-US" altLang="x-none" sz="1400">
              <a:latin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46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Why is software architecture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9"/>
              <a:defRPr/>
            </a:pPr>
            <a:r>
              <a:rPr lang="en-US" dirty="0"/>
              <a:t>Allows reasoning about cost and schedule</a:t>
            </a:r>
          </a:p>
          <a:p>
            <a:pPr marL="514350" indent="-514350">
              <a:buFont typeface="+mj-lt"/>
              <a:buAutoNum type="arabicPeriod" startAt="9"/>
              <a:defRPr/>
            </a:pPr>
            <a:r>
              <a:rPr lang="en-US" dirty="0"/>
              <a:t>Transferable, reusable model that form the heart of a product line</a:t>
            </a:r>
          </a:p>
          <a:p>
            <a:pPr marL="514350" indent="-514350">
              <a:buFont typeface="+mj-lt"/>
              <a:buAutoNum type="arabicPeriod" startAt="9"/>
              <a:defRPr/>
            </a:pPr>
            <a:r>
              <a:rPr lang="en-US" dirty="0"/>
              <a:t>Assembly of components, rather than simply on their creations</a:t>
            </a:r>
          </a:p>
          <a:p>
            <a:pPr marL="514350" indent="-514350">
              <a:buFont typeface="+mj-lt"/>
              <a:buAutoNum type="arabicPeriod" startAt="9"/>
              <a:defRPr/>
            </a:pPr>
            <a:r>
              <a:rPr lang="en-US" dirty="0"/>
              <a:t>Channels the creativity of developers, reducing design and system complexity</a:t>
            </a:r>
          </a:p>
          <a:p>
            <a:pPr marL="514350" indent="-514350">
              <a:buFont typeface="+mj-lt"/>
              <a:buAutoNum type="arabicPeriod" startAt="9"/>
              <a:defRPr/>
            </a:pPr>
            <a:r>
              <a:rPr lang="en-US" dirty="0"/>
              <a:t>Foundation for training a new team member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575612AA-F5F1-1A4D-9A83-3FE999C62394}" type="slidenum">
              <a:rPr lang="en-US" altLang="x-none" sz="1400">
                <a:latin typeface="Arial Black" charset="0"/>
              </a:rPr>
              <a:pPr eaLnBrk="1" hangingPunct="1"/>
              <a:t>8</a:t>
            </a:fld>
            <a:endParaRPr lang="en-US" altLang="x-none" sz="1400">
              <a:latin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239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Aim of this lecture</a:t>
            </a:r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To understand how different areas are affected by software architecture</a:t>
            </a:r>
          </a:p>
          <a:p>
            <a:pPr lvl="1"/>
            <a:r>
              <a:rPr lang="en-US" altLang="x-none">
                <a:ea typeface="ＭＳ Ｐゴシック" charset="-128"/>
              </a:rPr>
              <a:t>Where does architecture fit into the software development lifecycle?</a:t>
            </a:r>
          </a:p>
          <a:p>
            <a:pPr lvl="1"/>
            <a:r>
              <a:rPr lang="en-US" altLang="x-none">
                <a:ea typeface="ＭＳ Ｐゴシック" charset="-128"/>
              </a:rPr>
              <a:t>What does architecture influence?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6E1605A3-3469-4E4E-8A16-1E4D27F6980B}" type="slidenum">
              <a:rPr lang="en-US" altLang="x-none" sz="1400">
                <a:latin typeface="Arial Black" charset="0"/>
              </a:rPr>
              <a:pPr eaLnBrk="1" hangingPunct="1"/>
              <a:t>9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Josef_PhD_v2">
  <a:themeElements>
    <a:clrScheme name="7479e59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7479e590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7479e59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479e59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479e59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479e59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479e59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479e59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479e59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479e59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479e59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479e59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479e59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479e59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Josef_PhD_v2</Template>
  <TotalTime>12480</TotalTime>
  <Words>1551</Words>
  <Application>Microsoft Office PowerPoint</Application>
  <PresentationFormat>Bildspel på skärmen (4:3)</PresentationFormat>
  <Paragraphs>291</Paragraphs>
  <Slides>44</Slides>
  <Notes>10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2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44</vt:i4>
      </vt:variant>
    </vt:vector>
  </HeadingPairs>
  <TitlesOfParts>
    <vt:vector size="47" baseType="lpstr">
      <vt:lpstr>Arial</vt:lpstr>
      <vt:lpstr>Arial Black</vt:lpstr>
      <vt:lpstr>Josef_PhD_v2</vt:lpstr>
      <vt:lpstr>Software Engineering</vt:lpstr>
      <vt:lpstr>Last time</vt:lpstr>
      <vt:lpstr>Software development lifecycle</vt:lpstr>
      <vt:lpstr>Why is software architecture important?</vt:lpstr>
      <vt:lpstr>Quality Software,  On Time,   and Within Budget</vt:lpstr>
      <vt:lpstr>Software architecture</vt:lpstr>
      <vt:lpstr>Why is software architecture important?</vt:lpstr>
      <vt:lpstr>Why is software architecture important?</vt:lpstr>
      <vt:lpstr>Aim of this lecture</vt:lpstr>
      <vt:lpstr>Software architecture</vt:lpstr>
      <vt:lpstr>The architect</vt:lpstr>
      <vt:lpstr>Fundamental Understanding</vt:lpstr>
      <vt:lpstr>Wrong View: Architecture as a Phase</vt:lpstr>
      <vt:lpstr>Context of Software Architecture</vt:lpstr>
      <vt:lpstr>Software development lifecycle</vt:lpstr>
      <vt:lpstr>Context of Software Architecture</vt:lpstr>
      <vt:lpstr>Requirements Analysis</vt:lpstr>
      <vt:lpstr>New Perspective on Requirements Analysis</vt:lpstr>
      <vt:lpstr>The regal ship Vasa</vt:lpstr>
      <vt:lpstr>The Twin Peaks Model</vt:lpstr>
      <vt:lpstr>Context of Software Architecture</vt:lpstr>
      <vt:lpstr>Design and Architecture</vt:lpstr>
      <vt:lpstr>Architecture-Centric Design</vt:lpstr>
      <vt:lpstr>5 minute break</vt:lpstr>
      <vt:lpstr>Context of Software Architecture</vt:lpstr>
      <vt:lpstr>Implementation</vt:lpstr>
      <vt:lpstr>Implementation</vt:lpstr>
      <vt:lpstr>Implementation</vt:lpstr>
      <vt:lpstr>Faithful Implementation </vt:lpstr>
      <vt:lpstr>Unfaithful Implementation </vt:lpstr>
      <vt:lpstr>Implementation Strategies</vt:lpstr>
      <vt:lpstr>Context of Software Architecture</vt:lpstr>
      <vt:lpstr>Analysis and Testing</vt:lpstr>
      <vt:lpstr>Analysis of Architectural Models</vt:lpstr>
      <vt:lpstr>Analysis of Architectural Models (continued)</vt:lpstr>
      <vt:lpstr>Context of Software Architecture</vt:lpstr>
      <vt:lpstr>Evolution and Maintenance</vt:lpstr>
      <vt:lpstr>Context of Software Architecture</vt:lpstr>
      <vt:lpstr>Discussion</vt:lpstr>
      <vt:lpstr>Steps in any process</vt:lpstr>
      <vt:lpstr>Architecture and business goals</vt:lpstr>
      <vt:lpstr>Stakeholders</vt:lpstr>
      <vt:lpstr>Summary (1)</vt:lpstr>
      <vt:lpstr>Summary (2)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Anställningsintervju Forskarassistent i Medicinteknik  Josef Hallberg</dc:title>
  <dc:creator>Ägaren</dc:creator>
  <cp:lastModifiedBy>Josef Hallberg</cp:lastModifiedBy>
  <cp:revision>209</cp:revision>
  <dcterms:created xsi:type="dcterms:W3CDTF">2010-08-24T12:22:52Z</dcterms:created>
  <dcterms:modified xsi:type="dcterms:W3CDTF">2021-09-01T10:06:10Z</dcterms:modified>
</cp:coreProperties>
</file>